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57" r:id="rId5"/>
    <p:sldId id="258" r:id="rId6"/>
    <p:sldId id="260" r:id="rId7"/>
    <p:sldId id="262" r:id="rId8"/>
    <p:sldId id="269" r:id="rId9"/>
    <p:sldId id="266" r:id="rId10"/>
    <p:sldId id="390" r:id="rId11"/>
    <p:sldId id="399" r:id="rId12"/>
    <p:sldId id="391" r:id="rId13"/>
    <p:sldId id="393" r:id="rId14"/>
    <p:sldId id="400" r:id="rId15"/>
    <p:sldId id="394" r:id="rId16"/>
    <p:sldId id="401" r:id="rId17"/>
    <p:sldId id="395" r:id="rId18"/>
    <p:sldId id="396" r:id="rId19"/>
    <p:sldId id="403" r:id="rId20"/>
    <p:sldId id="398" r:id="rId21"/>
  </p:sldIdLst>
  <p:sldSz cx="9144000" cy="6858000" type="screen4x3"/>
  <p:notesSz cx="6808788" cy="9940925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SNAMI Carole" initials="LC" lastIdx="1" clrIdx="0">
    <p:extLst>
      <p:ext uri="{19B8F6BF-5375-455C-9EA6-DF929625EA0E}">
        <p15:presenceInfo xmlns:p15="http://schemas.microsoft.com/office/powerpoint/2012/main" userId="S::c.lasnami@merignac.com::beccbee7-f533-4fc3-ab1e-88a3601ee34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712D09-08D0-4879-8683-6A564D9A8A20}" v="64" dt="2025-11-21T09:25:06.1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CQUET Florian" userId="27b71bf2-0f79-4b88-89a4-62d1b4d91fbb" providerId="ADAL" clId="{FA1F6579-8381-440E-958C-185C18473F28}"/>
    <pc:docChg chg="undo custSel addSld modSld sldOrd">
      <pc:chgData name="POCQUET Florian" userId="27b71bf2-0f79-4b88-89a4-62d1b4d91fbb" providerId="ADAL" clId="{FA1F6579-8381-440E-958C-185C18473F28}" dt="2022-10-10T12:55:50.659" v="1143" actId="20577"/>
      <pc:docMkLst>
        <pc:docMk/>
      </pc:docMkLst>
      <pc:sldChg chg="modSp mod">
        <pc:chgData name="POCQUET Florian" userId="27b71bf2-0f79-4b88-89a4-62d1b4d91fbb" providerId="ADAL" clId="{FA1F6579-8381-440E-958C-185C18473F28}" dt="2022-09-27T14:09:56.521" v="1142" actId="14100"/>
        <pc:sldMkLst>
          <pc:docMk/>
          <pc:sldMk cId="2240097130" sldId="263"/>
        </pc:sldMkLst>
      </pc:sldChg>
      <pc:sldChg chg="modSp mod">
        <pc:chgData name="POCQUET Florian" userId="27b71bf2-0f79-4b88-89a4-62d1b4d91fbb" providerId="ADAL" clId="{FA1F6579-8381-440E-958C-185C18473F28}" dt="2022-10-10T12:55:50.659" v="1143" actId="20577"/>
        <pc:sldMkLst>
          <pc:docMk/>
          <pc:sldMk cId="2406822838" sldId="264"/>
        </pc:sldMkLst>
      </pc:sldChg>
      <pc:sldChg chg="modSp mod">
        <pc:chgData name="POCQUET Florian" userId="27b71bf2-0f79-4b88-89a4-62d1b4d91fbb" providerId="ADAL" clId="{FA1F6579-8381-440E-958C-185C18473F28}" dt="2022-09-16T10:01:19.081" v="725" actId="6549"/>
        <pc:sldMkLst>
          <pc:docMk/>
          <pc:sldMk cId="3069774681" sldId="274"/>
        </pc:sldMkLst>
      </pc:sldChg>
      <pc:sldChg chg="modSp mod">
        <pc:chgData name="POCQUET Florian" userId="27b71bf2-0f79-4b88-89a4-62d1b4d91fbb" providerId="ADAL" clId="{FA1F6579-8381-440E-958C-185C18473F28}" dt="2022-09-16T10:34:39.815" v="952" actId="5793"/>
        <pc:sldMkLst>
          <pc:docMk/>
          <pc:sldMk cId="665403840" sldId="278"/>
        </pc:sldMkLst>
      </pc:sldChg>
      <pc:sldChg chg="addSp delSp modSp mod">
        <pc:chgData name="POCQUET Florian" userId="27b71bf2-0f79-4b88-89a4-62d1b4d91fbb" providerId="ADAL" clId="{FA1F6579-8381-440E-958C-185C18473F28}" dt="2022-09-16T10:55:59.350" v="1075" actId="20577"/>
        <pc:sldMkLst>
          <pc:docMk/>
          <pc:sldMk cId="1788741863" sldId="279"/>
        </pc:sldMkLst>
      </pc:sldChg>
      <pc:sldChg chg="modSp mod">
        <pc:chgData name="POCQUET Florian" userId="27b71bf2-0f79-4b88-89a4-62d1b4d91fbb" providerId="ADAL" clId="{FA1F6579-8381-440E-958C-185C18473F28}" dt="2022-09-22T13:27:06.134" v="1141" actId="20577"/>
        <pc:sldMkLst>
          <pc:docMk/>
          <pc:sldMk cId="3359251734" sldId="281"/>
        </pc:sldMkLst>
      </pc:sldChg>
      <pc:sldChg chg="modSp mod">
        <pc:chgData name="POCQUET Florian" userId="27b71bf2-0f79-4b88-89a4-62d1b4d91fbb" providerId="ADAL" clId="{FA1F6579-8381-440E-958C-185C18473F28}" dt="2022-09-16T13:50:33.719" v="1139" actId="20577"/>
        <pc:sldMkLst>
          <pc:docMk/>
          <pc:sldMk cId="2601203985" sldId="282"/>
        </pc:sldMkLst>
      </pc:sldChg>
      <pc:sldChg chg="modSp mod">
        <pc:chgData name="POCQUET Florian" userId="27b71bf2-0f79-4b88-89a4-62d1b4d91fbb" providerId="ADAL" clId="{FA1F6579-8381-440E-958C-185C18473F28}" dt="2022-09-16T10:13:35.568" v="808" actId="6549"/>
        <pc:sldMkLst>
          <pc:docMk/>
          <pc:sldMk cId="3843622840" sldId="283"/>
        </pc:sldMkLst>
      </pc:sldChg>
      <pc:sldChg chg="delSp modSp add mod ord">
        <pc:chgData name="POCQUET Florian" userId="27b71bf2-0f79-4b88-89a4-62d1b4d91fbb" providerId="ADAL" clId="{FA1F6579-8381-440E-958C-185C18473F28}" dt="2022-09-15T15:05:24.293" v="719"/>
        <pc:sldMkLst>
          <pc:docMk/>
          <pc:sldMk cId="4101097104" sldId="284"/>
        </pc:sldMkLst>
      </pc:sldChg>
    </pc:docChg>
  </pc:docChgLst>
  <pc:docChgLst>
    <pc:chgData name="POCQUET Florian" userId="27b71bf2-0f79-4b88-89a4-62d1b4d91fbb" providerId="ADAL" clId="{D1712D09-08D0-4879-8683-6A564D9A8A20}"/>
    <pc:docChg chg="undo custSel addSld delSld modSld">
      <pc:chgData name="POCQUET Florian" userId="27b71bf2-0f79-4b88-89a4-62d1b4d91fbb" providerId="ADAL" clId="{D1712D09-08D0-4879-8683-6A564D9A8A20}" dt="2025-11-21T09:25:24.533" v="1399" actId="255"/>
      <pc:docMkLst>
        <pc:docMk/>
      </pc:docMkLst>
      <pc:sldChg chg="modSp mod">
        <pc:chgData name="POCQUET Florian" userId="27b71bf2-0f79-4b88-89a4-62d1b4d91fbb" providerId="ADAL" clId="{D1712D09-08D0-4879-8683-6A564D9A8A20}" dt="2025-11-06T16:02:01.215" v="16" actId="6549"/>
        <pc:sldMkLst>
          <pc:docMk/>
          <pc:sldMk cId="4154535383" sldId="257"/>
        </pc:sldMkLst>
        <pc:spChg chg="mod">
          <ac:chgData name="POCQUET Florian" userId="27b71bf2-0f79-4b88-89a4-62d1b4d91fbb" providerId="ADAL" clId="{D1712D09-08D0-4879-8683-6A564D9A8A20}" dt="2025-11-06T16:01:51.304" v="1" actId="6549"/>
          <ac:spMkLst>
            <pc:docMk/>
            <pc:sldMk cId="4154535383" sldId="257"/>
            <ac:spMk id="7" creationId="{00000000-0000-0000-0000-000000000000}"/>
          </ac:spMkLst>
        </pc:spChg>
        <pc:spChg chg="mod">
          <ac:chgData name="POCQUET Florian" userId="27b71bf2-0f79-4b88-89a4-62d1b4d91fbb" providerId="ADAL" clId="{D1712D09-08D0-4879-8683-6A564D9A8A20}" dt="2025-11-06T16:02:01.215" v="16" actId="6549"/>
          <ac:spMkLst>
            <pc:docMk/>
            <pc:sldMk cId="4154535383" sldId="257"/>
            <ac:spMk id="9" creationId="{00000000-0000-0000-0000-000000000000}"/>
          </ac:spMkLst>
        </pc:spChg>
      </pc:sldChg>
      <pc:sldChg chg="modSp mod">
        <pc:chgData name="POCQUET Florian" userId="27b71bf2-0f79-4b88-89a4-62d1b4d91fbb" providerId="ADAL" clId="{D1712D09-08D0-4879-8683-6A564D9A8A20}" dt="2025-11-06T16:02:07.006" v="18" actId="6549"/>
        <pc:sldMkLst>
          <pc:docMk/>
          <pc:sldMk cId="1310450646" sldId="258"/>
        </pc:sldMkLst>
        <pc:spChg chg="mod">
          <ac:chgData name="POCQUET Florian" userId="27b71bf2-0f79-4b88-89a4-62d1b4d91fbb" providerId="ADAL" clId="{D1712D09-08D0-4879-8683-6A564D9A8A20}" dt="2025-11-06T16:02:07.006" v="18" actId="6549"/>
          <ac:spMkLst>
            <pc:docMk/>
            <pc:sldMk cId="1310450646" sldId="258"/>
            <ac:spMk id="2" creationId="{5E4EE237-65D4-4E2E-9254-6125D67B1D36}"/>
          </ac:spMkLst>
        </pc:spChg>
      </pc:sldChg>
      <pc:sldChg chg="modSp mod">
        <pc:chgData name="POCQUET Florian" userId="27b71bf2-0f79-4b88-89a4-62d1b4d91fbb" providerId="ADAL" clId="{D1712D09-08D0-4879-8683-6A564D9A8A20}" dt="2025-11-06T16:12:06.991" v="240" actId="255"/>
        <pc:sldMkLst>
          <pc:docMk/>
          <pc:sldMk cId="4009979610" sldId="260"/>
        </pc:sldMkLst>
        <pc:spChg chg="mod">
          <ac:chgData name="POCQUET Florian" userId="27b71bf2-0f79-4b88-89a4-62d1b4d91fbb" providerId="ADAL" clId="{D1712D09-08D0-4879-8683-6A564D9A8A20}" dt="2025-11-06T16:12:06.991" v="240" actId="255"/>
          <ac:spMkLst>
            <pc:docMk/>
            <pc:sldMk cId="4009979610" sldId="260"/>
            <ac:spMk id="3" creationId="{CC645EA4-06DE-4F81-BD67-E9CD47C7312C}"/>
          </ac:spMkLst>
        </pc:spChg>
      </pc:sldChg>
      <pc:sldChg chg="addSp delSp modSp mod">
        <pc:chgData name="POCQUET Florian" userId="27b71bf2-0f79-4b88-89a4-62d1b4d91fbb" providerId="ADAL" clId="{D1712D09-08D0-4879-8683-6A564D9A8A20}" dt="2025-11-06T16:14:13.445" v="247" actId="14100"/>
        <pc:sldMkLst>
          <pc:docMk/>
          <pc:sldMk cId="8440263" sldId="262"/>
        </pc:sldMkLst>
        <pc:spChg chg="mod">
          <ac:chgData name="POCQUET Florian" userId="27b71bf2-0f79-4b88-89a4-62d1b4d91fbb" providerId="ADAL" clId="{D1712D09-08D0-4879-8683-6A564D9A8A20}" dt="2025-11-06T16:12:14.953" v="242" actId="20577"/>
          <ac:spMkLst>
            <pc:docMk/>
            <pc:sldMk cId="8440263" sldId="262"/>
            <ac:spMk id="6" creationId="{1BE1866E-5CD4-1B31-4A94-ED401935D7E3}"/>
          </ac:spMkLst>
        </pc:spChg>
        <pc:graphicFrameChg chg="add mod">
          <ac:chgData name="POCQUET Florian" userId="27b71bf2-0f79-4b88-89a4-62d1b4d91fbb" providerId="ADAL" clId="{D1712D09-08D0-4879-8683-6A564D9A8A20}" dt="2025-11-06T16:14:13.445" v="247" actId="14100"/>
          <ac:graphicFrameMkLst>
            <pc:docMk/>
            <pc:sldMk cId="8440263" sldId="262"/>
            <ac:graphicFrameMk id="2" creationId="{AA39E0EE-013F-4E68-B01E-0264F66AC200}"/>
          </ac:graphicFrameMkLst>
        </pc:graphicFrameChg>
      </pc:sldChg>
      <pc:sldChg chg="addSp delSp modSp mod">
        <pc:chgData name="POCQUET Florian" userId="27b71bf2-0f79-4b88-89a4-62d1b4d91fbb" providerId="ADAL" clId="{D1712D09-08D0-4879-8683-6A564D9A8A20}" dt="2025-11-06T16:21:58.669" v="310" actId="255"/>
        <pc:sldMkLst>
          <pc:docMk/>
          <pc:sldMk cId="4018139809" sldId="266"/>
        </pc:sldMkLst>
        <pc:spChg chg="mod">
          <ac:chgData name="POCQUET Florian" userId="27b71bf2-0f79-4b88-89a4-62d1b4d91fbb" providerId="ADAL" clId="{D1712D09-08D0-4879-8683-6A564D9A8A20}" dt="2025-11-06T16:20:15.495" v="294" actId="20577"/>
          <ac:spMkLst>
            <pc:docMk/>
            <pc:sldMk cId="4018139809" sldId="266"/>
            <ac:spMk id="2" creationId="{2EC5B264-F0D5-4E5E-ACDA-88F94A96ADD7}"/>
          </ac:spMkLst>
        </pc:spChg>
        <pc:graphicFrameChg chg="add mod">
          <ac:chgData name="POCQUET Florian" userId="27b71bf2-0f79-4b88-89a4-62d1b4d91fbb" providerId="ADAL" clId="{D1712D09-08D0-4879-8683-6A564D9A8A20}" dt="2025-11-06T16:21:58.669" v="310" actId="255"/>
          <ac:graphicFrameMkLst>
            <pc:docMk/>
            <pc:sldMk cId="4018139809" sldId="266"/>
            <ac:graphicFrameMk id="5" creationId="{89A530C1-F370-64AA-ABC1-F480FFB1EAAE}"/>
          </ac:graphicFrameMkLst>
        </pc:graphicFrameChg>
      </pc:sldChg>
      <pc:sldChg chg="addSp delSp modSp mod">
        <pc:chgData name="POCQUET Florian" userId="27b71bf2-0f79-4b88-89a4-62d1b4d91fbb" providerId="ADAL" clId="{D1712D09-08D0-4879-8683-6A564D9A8A20}" dt="2025-11-06T16:19:46.602" v="292" actId="207"/>
        <pc:sldMkLst>
          <pc:docMk/>
          <pc:sldMk cId="171302524" sldId="269"/>
        </pc:sldMkLst>
        <pc:graphicFrameChg chg="add mod modGraphic">
          <ac:chgData name="POCQUET Florian" userId="27b71bf2-0f79-4b88-89a4-62d1b4d91fbb" providerId="ADAL" clId="{D1712D09-08D0-4879-8683-6A564D9A8A20}" dt="2025-11-06T16:19:46.602" v="292" actId="207"/>
          <ac:graphicFrameMkLst>
            <pc:docMk/>
            <pc:sldMk cId="171302524" sldId="269"/>
            <ac:graphicFrameMk id="6" creationId="{75E81B13-A89C-B4A1-930C-BD3446BBFD18}"/>
          </ac:graphicFrameMkLst>
        </pc:graphicFrameChg>
      </pc:sldChg>
      <pc:sldChg chg="del">
        <pc:chgData name="POCQUET Florian" userId="27b71bf2-0f79-4b88-89a4-62d1b4d91fbb" providerId="ADAL" clId="{D1712D09-08D0-4879-8683-6A564D9A8A20}" dt="2025-11-07T09:20:09.715" v="628" actId="2696"/>
        <pc:sldMkLst>
          <pc:docMk/>
          <pc:sldMk cId="772500985" sldId="367"/>
        </pc:sldMkLst>
      </pc:sldChg>
      <pc:sldChg chg="modSp mod">
        <pc:chgData name="POCQUET Florian" userId="27b71bf2-0f79-4b88-89a4-62d1b4d91fbb" providerId="ADAL" clId="{D1712D09-08D0-4879-8683-6A564D9A8A20}" dt="2025-11-06T16:23:55.517" v="382" actId="20577"/>
        <pc:sldMkLst>
          <pc:docMk/>
          <pc:sldMk cId="3273576311" sldId="390"/>
        </pc:sldMkLst>
        <pc:spChg chg="mod">
          <ac:chgData name="POCQUET Florian" userId="27b71bf2-0f79-4b88-89a4-62d1b4d91fbb" providerId="ADAL" clId="{D1712D09-08D0-4879-8683-6A564D9A8A20}" dt="2025-11-06T16:22:15.578" v="312" actId="20577"/>
          <ac:spMkLst>
            <pc:docMk/>
            <pc:sldMk cId="3273576311" sldId="390"/>
            <ac:spMk id="2" creationId="{5E4EE237-65D4-4E2E-9254-6125D67B1D36}"/>
          </ac:spMkLst>
        </pc:spChg>
        <pc:spChg chg="mod">
          <ac:chgData name="POCQUET Florian" userId="27b71bf2-0f79-4b88-89a4-62d1b4d91fbb" providerId="ADAL" clId="{D1712D09-08D0-4879-8683-6A564D9A8A20}" dt="2025-11-06T16:23:55.517" v="382" actId="20577"/>
          <ac:spMkLst>
            <pc:docMk/>
            <pc:sldMk cId="3273576311" sldId="390"/>
            <ac:spMk id="4" creationId="{2CAB4FBB-15E8-552A-4510-2B2AC55867B6}"/>
          </ac:spMkLst>
        </pc:spChg>
      </pc:sldChg>
      <pc:sldChg chg="modSp mod">
        <pc:chgData name="POCQUET Florian" userId="27b71bf2-0f79-4b88-89a4-62d1b4d91fbb" providerId="ADAL" clId="{D1712D09-08D0-4879-8683-6A564D9A8A20}" dt="2025-11-07T09:19:08.227" v="627" actId="14100"/>
        <pc:sldMkLst>
          <pc:docMk/>
          <pc:sldMk cId="1400410546" sldId="391"/>
        </pc:sldMkLst>
        <pc:spChg chg="mod">
          <ac:chgData name="POCQUET Florian" userId="27b71bf2-0f79-4b88-89a4-62d1b4d91fbb" providerId="ADAL" clId="{D1712D09-08D0-4879-8683-6A564D9A8A20}" dt="2025-11-06T16:34:53.212" v="605" actId="20577"/>
          <ac:spMkLst>
            <pc:docMk/>
            <pc:sldMk cId="1400410546" sldId="391"/>
            <ac:spMk id="2" creationId="{5E4EE237-65D4-4E2E-9254-6125D67B1D36}"/>
          </ac:spMkLst>
        </pc:spChg>
        <pc:spChg chg="mod">
          <ac:chgData name="POCQUET Florian" userId="27b71bf2-0f79-4b88-89a4-62d1b4d91fbb" providerId="ADAL" clId="{D1712D09-08D0-4879-8683-6A564D9A8A20}" dt="2025-11-07T09:19:08.227" v="627" actId="14100"/>
          <ac:spMkLst>
            <pc:docMk/>
            <pc:sldMk cId="1400410546" sldId="391"/>
            <ac:spMk id="5" creationId="{1102B787-9D4C-B24A-CFCF-D17B4DB0BE46}"/>
          </ac:spMkLst>
        </pc:spChg>
      </pc:sldChg>
      <pc:sldChg chg="addSp delSp modSp mod">
        <pc:chgData name="POCQUET Florian" userId="27b71bf2-0f79-4b88-89a4-62d1b4d91fbb" providerId="ADAL" clId="{D1712D09-08D0-4879-8683-6A564D9A8A20}" dt="2025-11-21T09:24:47.858" v="1392"/>
        <pc:sldMkLst>
          <pc:docMk/>
          <pc:sldMk cId="371860740" sldId="393"/>
        </pc:sldMkLst>
        <pc:spChg chg="mod">
          <ac:chgData name="POCQUET Florian" userId="27b71bf2-0f79-4b88-89a4-62d1b4d91fbb" providerId="ADAL" clId="{D1712D09-08D0-4879-8683-6A564D9A8A20}" dt="2025-11-21T09:24:14.417" v="1383" actId="20577"/>
          <ac:spMkLst>
            <pc:docMk/>
            <pc:sldMk cId="371860740" sldId="393"/>
            <ac:spMk id="2" creationId="{2EC5B264-F0D5-4E5E-ACDA-88F94A96ADD7}"/>
          </ac:spMkLst>
        </pc:spChg>
        <pc:graphicFrameChg chg="del">
          <ac:chgData name="POCQUET Florian" userId="27b71bf2-0f79-4b88-89a4-62d1b4d91fbb" providerId="ADAL" clId="{D1712D09-08D0-4879-8683-6A564D9A8A20}" dt="2025-11-21T09:24:00.875" v="1377" actId="478"/>
          <ac:graphicFrameMkLst>
            <pc:docMk/>
            <pc:sldMk cId="371860740" sldId="393"/>
            <ac:graphicFrameMk id="3" creationId="{52A50298-F0BA-30D4-06D6-73E751897558}"/>
          </ac:graphicFrameMkLst>
        </pc:graphicFrameChg>
        <pc:graphicFrameChg chg="add mod">
          <ac:chgData name="POCQUET Florian" userId="27b71bf2-0f79-4b88-89a4-62d1b4d91fbb" providerId="ADAL" clId="{D1712D09-08D0-4879-8683-6A564D9A8A20}" dt="2025-11-21T09:24:47.858" v="1392"/>
          <ac:graphicFrameMkLst>
            <pc:docMk/>
            <pc:sldMk cId="371860740" sldId="393"/>
            <ac:graphicFrameMk id="4" creationId="{EDAB022E-1873-F92A-09F3-733B3612C52E}"/>
          </ac:graphicFrameMkLst>
        </pc:graphicFrameChg>
      </pc:sldChg>
      <pc:sldChg chg="addSp delSp modSp mod">
        <pc:chgData name="POCQUET Florian" userId="27b71bf2-0f79-4b88-89a4-62d1b4d91fbb" providerId="ADAL" clId="{D1712D09-08D0-4879-8683-6A564D9A8A20}" dt="2025-11-07T09:28:21.258" v="772" actId="12385"/>
        <pc:sldMkLst>
          <pc:docMk/>
          <pc:sldMk cId="1479815029" sldId="394"/>
        </pc:sldMkLst>
        <pc:spChg chg="mod">
          <ac:chgData name="POCQUET Florian" userId="27b71bf2-0f79-4b88-89a4-62d1b4d91fbb" providerId="ADAL" clId="{D1712D09-08D0-4879-8683-6A564D9A8A20}" dt="2025-11-07T09:28:06.977" v="769" actId="1076"/>
          <ac:spMkLst>
            <pc:docMk/>
            <pc:sldMk cId="1479815029" sldId="394"/>
            <ac:spMk id="13" creationId="{EAA8ABEC-187A-110F-E25B-B7069D07BD2B}"/>
          </ac:spMkLst>
        </pc:spChg>
        <pc:graphicFrameChg chg="add mod modGraphic">
          <ac:chgData name="POCQUET Florian" userId="27b71bf2-0f79-4b88-89a4-62d1b4d91fbb" providerId="ADAL" clId="{D1712D09-08D0-4879-8683-6A564D9A8A20}" dt="2025-11-07T09:28:21.258" v="772" actId="12385"/>
          <ac:graphicFrameMkLst>
            <pc:docMk/>
            <pc:sldMk cId="1479815029" sldId="394"/>
            <ac:graphicFrameMk id="3" creationId="{2E932C29-4BD3-028E-018E-70651EA30BA3}"/>
          </ac:graphicFrameMkLst>
        </pc:graphicFrameChg>
        <pc:graphicFrameChg chg="add mod">
          <ac:chgData name="POCQUET Florian" userId="27b71bf2-0f79-4b88-89a4-62d1b4d91fbb" providerId="ADAL" clId="{D1712D09-08D0-4879-8683-6A564D9A8A20}" dt="2025-11-07T09:26:52.859" v="647" actId="14100"/>
          <ac:graphicFrameMkLst>
            <pc:docMk/>
            <pc:sldMk cId="1479815029" sldId="394"/>
            <ac:graphicFrameMk id="5" creationId="{C24877C8-AE9B-0B4C-6186-65B2F4EC110A}"/>
          </ac:graphicFrameMkLst>
        </pc:graphicFrameChg>
      </pc:sldChg>
      <pc:sldChg chg="addSp delSp modSp mod">
        <pc:chgData name="POCQUET Florian" userId="27b71bf2-0f79-4b88-89a4-62d1b4d91fbb" providerId="ADAL" clId="{D1712D09-08D0-4879-8683-6A564D9A8A20}" dt="2025-11-07T09:58:53.013" v="865" actId="14100"/>
        <pc:sldMkLst>
          <pc:docMk/>
          <pc:sldMk cId="513625975" sldId="395"/>
        </pc:sldMkLst>
        <pc:graphicFrameChg chg="add mod modGraphic">
          <ac:chgData name="POCQUET Florian" userId="27b71bf2-0f79-4b88-89a4-62d1b4d91fbb" providerId="ADAL" clId="{D1712D09-08D0-4879-8683-6A564D9A8A20}" dt="2025-11-07T09:57:44.797" v="858" actId="12385"/>
          <ac:graphicFrameMkLst>
            <pc:docMk/>
            <pc:sldMk cId="513625975" sldId="395"/>
            <ac:graphicFrameMk id="4" creationId="{6C61A4F5-973D-8810-703C-84632DE0A8D4}"/>
          </ac:graphicFrameMkLst>
        </pc:graphicFrameChg>
        <pc:graphicFrameChg chg="add mod">
          <ac:chgData name="POCQUET Florian" userId="27b71bf2-0f79-4b88-89a4-62d1b4d91fbb" providerId="ADAL" clId="{D1712D09-08D0-4879-8683-6A564D9A8A20}" dt="2025-11-07T09:58:53.013" v="865" actId="14100"/>
          <ac:graphicFrameMkLst>
            <pc:docMk/>
            <pc:sldMk cId="513625975" sldId="395"/>
            <ac:graphicFrameMk id="5" creationId="{3C904447-0E41-6E3A-EF61-5D2DC8B77D96}"/>
          </ac:graphicFrameMkLst>
        </pc:graphicFrameChg>
      </pc:sldChg>
      <pc:sldChg chg="addSp delSp modSp mod">
        <pc:chgData name="POCQUET Florian" userId="27b71bf2-0f79-4b88-89a4-62d1b4d91fbb" providerId="ADAL" clId="{D1712D09-08D0-4879-8683-6A564D9A8A20}" dt="2025-11-07T15:13:52.245" v="1188" actId="14100"/>
        <pc:sldMkLst>
          <pc:docMk/>
          <pc:sldMk cId="1943597169" sldId="396"/>
        </pc:sldMkLst>
        <pc:spChg chg="mod">
          <ac:chgData name="POCQUET Florian" userId="27b71bf2-0f79-4b88-89a4-62d1b4d91fbb" providerId="ADAL" clId="{D1712D09-08D0-4879-8683-6A564D9A8A20}" dt="2025-11-07T10:12:23.708" v="994" actId="20577"/>
          <ac:spMkLst>
            <pc:docMk/>
            <pc:sldMk cId="1943597169" sldId="396"/>
            <ac:spMk id="13" creationId="{D42FAB60-4526-B9A9-F568-36B6C2A0C9C0}"/>
          </ac:spMkLst>
        </pc:spChg>
        <pc:graphicFrameChg chg="add mod modGraphic">
          <ac:chgData name="POCQUET Florian" userId="27b71bf2-0f79-4b88-89a4-62d1b4d91fbb" providerId="ADAL" clId="{D1712D09-08D0-4879-8683-6A564D9A8A20}" dt="2025-11-07T10:11:39.385" v="871" actId="12385"/>
          <ac:graphicFrameMkLst>
            <pc:docMk/>
            <pc:sldMk cId="1943597169" sldId="396"/>
            <ac:graphicFrameMk id="5" creationId="{BBE5FBFE-A8B6-1FC1-4912-9319E2CC02F4}"/>
          </ac:graphicFrameMkLst>
        </pc:graphicFrameChg>
        <pc:graphicFrameChg chg="add mod modGraphic">
          <ac:chgData name="POCQUET Florian" userId="27b71bf2-0f79-4b88-89a4-62d1b4d91fbb" providerId="ADAL" clId="{D1712D09-08D0-4879-8683-6A564D9A8A20}" dt="2025-11-07T15:13:52.245" v="1188" actId="14100"/>
          <ac:graphicFrameMkLst>
            <pc:docMk/>
            <pc:sldMk cId="1943597169" sldId="396"/>
            <ac:graphicFrameMk id="7" creationId="{DDAA9B25-F4D2-508E-266B-DA97A1BD4B7E}"/>
          </ac:graphicFrameMkLst>
        </pc:graphicFrameChg>
      </pc:sldChg>
      <pc:sldChg chg="modSp mod">
        <pc:chgData name="POCQUET Florian" userId="27b71bf2-0f79-4b88-89a4-62d1b4d91fbb" providerId="ADAL" clId="{D1712D09-08D0-4879-8683-6A564D9A8A20}" dt="2025-11-07T15:14:10.584" v="1189" actId="1076"/>
        <pc:sldMkLst>
          <pc:docMk/>
          <pc:sldMk cId="3358795177" sldId="398"/>
        </pc:sldMkLst>
        <pc:spChg chg="mod">
          <ac:chgData name="POCQUET Florian" userId="27b71bf2-0f79-4b88-89a4-62d1b4d91fbb" providerId="ADAL" clId="{D1712D09-08D0-4879-8683-6A564D9A8A20}" dt="2025-11-07T15:14:10.584" v="1189" actId="1076"/>
          <ac:spMkLst>
            <pc:docMk/>
            <pc:sldMk cId="3358795177" sldId="398"/>
            <ac:spMk id="4" creationId="{66576A05-E1F9-DF29-A172-C1FCCB755E0D}"/>
          </ac:spMkLst>
        </pc:spChg>
      </pc:sldChg>
      <pc:sldChg chg="modSp mod">
        <pc:chgData name="POCQUET Florian" userId="27b71bf2-0f79-4b88-89a4-62d1b4d91fbb" providerId="ADAL" clId="{D1712D09-08D0-4879-8683-6A564D9A8A20}" dt="2025-11-07T09:16:57.968" v="623" actId="20577"/>
        <pc:sldMkLst>
          <pc:docMk/>
          <pc:sldMk cId="3518000181" sldId="399"/>
        </pc:sldMkLst>
        <pc:spChg chg="mod">
          <ac:chgData name="POCQUET Florian" userId="27b71bf2-0f79-4b88-89a4-62d1b4d91fbb" providerId="ADAL" clId="{D1712D09-08D0-4879-8683-6A564D9A8A20}" dt="2025-11-06T16:22:45.387" v="315" actId="20577"/>
          <ac:spMkLst>
            <pc:docMk/>
            <pc:sldMk cId="3518000181" sldId="399"/>
            <ac:spMk id="2" creationId="{5E4EE237-65D4-4E2E-9254-6125D67B1D36}"/>
          </ac:spMkLst>
        </pc:spChg>
        <pc:spChg chg="mod">
          <ac:chgData name="POCQUET Florian" userId="27b71bf2-0f79-4b88-89a4-62d1b4d91fbb" providerId="ADAL" clId="{D1712D09-08D0-4879-8683-6A564D9A8A20}" dt="2025-11-07T09:16:57.968" v="623" actId="20577"/>
          <ac:spMkLst>
            <pc:docMk/>
            <pc:sldMk cId="3518000181" sldId="399"/>
            <ac:spMk id="4" creationId="{2CAB4FBB-15E8-552A-4510-2B2AC55867B6}"/>
          </ac:spMkLst>
        </pc:spChg>
      </pc:sldChg>
      <pc:sldChg chg="addSp delSp modSp mod">
        <pc:chgData name="POCQUET Florian" userId="27b71bf2-0f79-4b88-89a4-62d1b4d91fbb" providerId="ADAL" clId="{D1712D09-08D0-4879-8683-6A564D9A8A20}" dt="2025-11-21T09:25:24.533" v="1399" actId="255"/>
        <pc:sldMkLst>
          <pc:docMk/>
          <pc:sldMk cId="951913874" sldId="400"/>
        </pc:sldMkLst>
        <pc:spChg chg="mod">
          <ac:chgData name="POCQUET Florian" userId="27b71bf2-0f79-4b88-89a4-62d1b4d91fbb" providerId="ADAL" clId="{D1712D09-08D0-4879-8683-6A564D9A8A20}" dt="2025-11-07T09:24:43.180" v="630" actId="6549"/>
          <ac:spMkLst>
            <pc:docMk/>
            <pc:sldMk cId="951913874" sldId="400"/>
            <ac:spMk id="2" creationId="{2EC5B264-F0D5-4E5E-ACDA-88F94A96ADD7}"/>
          </ac:spMkLst>
        </pc:spChg>
        <pc:spChg chg="del mod">
          <ac:chgData name="POCQUET Florian" userId="27b71bf2-0f79-4b88-89a4-62d1b4d91fbb" providerId="ADAL" clId="{D1712D09-08D0-4879-8683-6A564D9A8A20}" dt="2025-11-21T09:25:04.195" v="1393" actId="478"/>
          <ac:spMkLst>
            <pc:docMk/>
            <pc:sldMk cId="951913874" sldId="400"/>
            <ac:spMk id="3" creationId="{16B6B636-06AD-9F1C-5F5F-837811912374}"/>
          </ac:spMkLst>
        </pc:spChg>
        <pc:spChg chg="add mod">
          <ac:chgData name="POCQUET Florian" userId="27b71bf2-0f79-4b88-89a4-62d1b4d91fbb" providerId="ADAL" clId="{D1712D09-08D0-4879-8683-6A564D9A8A20}" dt="2025-11-21T09:25:24.533" v="1399" actId="255"/>
          <ac:spMkLst>
            <pc:docMk/>
            <pc:sldMk cId="951913874" sldId="400"/>
            <ac:spMk id="4" creationId="{956F2953-A2D9-AADD-DA7E-2C0E8179D859}"/>
          </ac:spMkLst>
        </pc:spChg>
      </pc:sldChg>
      <pc:sldChg chg="modSp mod">
        <pc:chgData name="POCQUET Florian" userId="27b71bf2-0f79-4b88-89a4-62d1b4d91fbb" providerId="ADAL" clId="{D1712D09-08D0-4879-8683-6A564D9A8A20}" dt="2025-11-07T09:45:52.403" v="854" actId="20577"/>
        <pc:sldMkLst>
          <pc:docMk/>
          <pc:sldMk cId="2200085281" sldId="401"/>
        </pc:sldMkLst>
        <pc:spChg chg="mod">
          <ac:chgData name="POCQUET Florian" userId="27b71bf2-0f79-4b88-89a4-62d1b4d91fbb" providerId="ADAL" clId="{D1712D09-08D0-4879-8683-6A564D9A8A20}" dt="2025-11-07T09:36:24.917" v="775" actId="6549"/>
          <ac:spMkLst>
            <pc:docMk/>
            <pc:sldMk cId="2200085281" sldId="401"/>
            <ac:spMk id="2" creationId="{2EC5B264-F0D5-4E5E-ACDA-88F94A96ADD7}"/>
          </ac:spMkLst>
        </pc:spChg>
        <pc:spChg chg="mod">
          <ac:chgData name="POCQUET Florian" userId="27b71bf2-0f79-4b88-89a4-62d1b4d91fbb" providerId="ADAL" clId="{D1712D09-08D0-4879-8683-6A564D9A8A20}" dt="2025-11-07T09:45:52.403" v="854" actId="20577"/>
          <ac:spMkLst>
            <pc:docMk/>
            <pc:sldMk cId="2200085281" sldId="401"/>
            <ac:spMk id="3" creationId="{16B6B636-06AD-9F1C-5F5F-837811912374}"/>
          </ac:spMkLst>
        </pc:spChg>
      </pc:sldChg>
      <pc:sldChg chg="addSp delSp modSp del mod">
        <pc:chgData name="POCQUET Florian" userId="27b71bf2-0f79-4b88-89a4-62d1b4d91fbb" providerId="ADAL" clId="{D1712D09-08D0-4879-8683-6A564D9A8A20}" dt="2025-11-07T16:52:14.373" v="1219" actId="2696"/>
        <pc:sldMkLst>
          <pc:docMk/>
          <pc:sldMk cId="2421094009" sldId="402"/>
        </pc:sldMkLst>
      </pc:sldChg>
      <pc:sldChg chg="addSp delSp modSp add mod setBg delDesignElem">
        <pc:chgData name="POCQUET Florian" userId="27b71bf2-0f79-4b88-89a4-62d1b4d91fbb" providerId="ADAL" clId="{D1712D09-08D0-4879-8683-6A564D9A8A20}" dt="2025-11-07T16:55:06.859" v="1374"/>
        <pc:sldMkLst>
          <pc:docMk/>
          <pc:sldMk cId="1296468575" sldId="403"/>
        </pc:sldMkLst>
        <pc:spChg chg="mod">
          <ac:chgData name="POCQUET Florian" userId="27b71bf2-0f79-4b88-89a4-62d1b4d91fbb" providerId="ADAL" clId="{D1712D09-08D0-4879-8683-6A564D9A8A20}" dt="2025-11-07T16:52:56.389" v="1349" actId="1076"/>
          <ac:spMkLst>
            <pc:docMk/>
            <pc:sldMk cId="1296468575" sldId="403"/>
            <ac:spMk id="2" creationId="{E64D483E-3777-8077-BD10-8384FFA3550E}"/>
          </ac:spMkLst>
        </pc:spChg>
        <pc:spChg chg="add">
          <ac:chgData name="POCQUET Florian" userId="27b71bf2-0f79-4b88-89a4-62d1b4d91fbb" providerId="ADAL" clId="{D1712D09-08D0-4879-8683-6A564D9A8A20}" dt="2025-11-07T16:51:40.115" v="1212" actId="26606"/>
          <ac:spMkLst>
            <pc:docMk/>
            <pc:sldMk cId="1296468575" sldId="403"/>
            <ac:spMk id="13" creationId="{AC477752-ACCA-41C1-9B1D-D0CED1F9CBDD}"/>
          </ac:spMkLst>
        </pc:spChg>
        <pc:graphicFrameChg chg="add mod">
          <ac:chgData name="POCQUET Florian" userId="27b71bf2-0f79-4b88-89a4-62d1b4d91fbb" providerId="ADAL" clId="{D1712D09-08D0-4879-8683-6A564D9A8A20}" dt="2025-11-07T16:55:06.859" v="1374"/>
          <ac:graphicFrameMkLst>
            <pc:docMk/>
            <pc:sldMk cId="1296468575" sldId="403"/>
            <ac:graphicFrameMk id="4" creationId="{2AB291C8-2E9D-C0C5-B0DE-E5955817C096}"/>
          </ac:graphicFrameMkLst>
        </pc:graphicFrameChg>
      </pc:sldChg>
      <pc:sldChg chg="del">
        <pc:chgData name="POCQUET Florian" userId="27b71bf2-0f79-4b88-89a4-62d1b4d91fbb" providerId="ADAL" clId="{D1712D09-08D0-4879-8683-6A564D9A8A20}" dt="2025-11-06T16:22:38.186" v="313" actId="2696"/>
        <pc:sldMkLst>
          <pc:docMk/>
          <pc:sldMk cId="1479324382" sldId="40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bdx.sharepoint.com/sites/DAF-MER-DIRECTIONDAF/Documents%20partages/DIRECTION%20DAF/PAV/DAF/3-DIRECTION%20DAF/1-%20DAF/1-Finances/Budget/2-%20CCAS/2026/Trame%20BP%202026%20CCA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bdx.sharepoint.com/sites/DAF-MER-DIRECTIONDAF/Documents%20partages/DIRECTION%20DAF/PAV/DAF/3-DIRECTION%20DAF/1-%20DAF/1-Finances/Budget/2-%20CCAS/2026/Trame%20BP%202026%20CCA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bdx.sharepoint.com/sites/DAF-MER-DIRECTIONDAF/Documents%20partages/DIRECTION%20DAF/PAV/DAF/3-DIRECTION%20DAF/1-%20DAF/1-Finances/Budget/2-%20CCAS/2026/Trame%20BP%202026%20CCA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bdx.sharepoint.com/sites/DAF-MER-DIRECTIONDAF/Documents%20partages/DIRECTION%20DAF/PAV/DAF/3-DIRECTION%20DAF/1-%20DAF/1-Finances/Budget/2-%20CCAS/2026/Trame%20BP%202026%20CCA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bdx.sharepoint.com/sites/DAF-MER-DIRECTIONDAF/Documents%20partages/DIRECTION%20DAF/PAV/DAF/3-DIRECTION%20DAF/1-%20DAF/1-Finances/Budget/2-%20CCAS/2025/Subvention%20d'&#233;quilibre%20Ville%20pour%20le%20CCAS/Subvention%20&#233;quilibre%20Ville%20pour%20CCAS%20-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072-49C7-9EF3-7C8507266F7C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072-49C7-9EF3-7C8507266F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072-49C7-9EF3-7C8507266F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072-49C7-9EF3-7C8507266F7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Tableaux!$A$3:$A$6</c:f>
              <c:strCache>
                <c:ptCount val="4"/>
                <c:pt idx="0">
                  <c:v>Charges à caractère général</c:v>
                </c:pt>
                <c:pt idx="1">
                  <c:v>Charges de personnel</c:v>
                </c:pt>
                <c:pt idx="2">
                  <c:v>Autres charges de gestion courante</c:v>
                </c:pt>
                <c:pt idx="3">
                  <c:v>Charges exceptionnelles</c:v>
                </c:pt>
              </c:strCache>
            </c:strRef>
          </c:cat>
          <c:val>
            <c:numRef>
              <c:f>Tableaux!$C$3:$C$6</c:f>
              <c:numCache>
                <c:formatCode>0.0%</c:formatCode>
                <c:ptCount val="4"/>
                <c:pt idx="0">
                  <c:v>0.23796870969277989</c:v>
                </c:pt>
                <c:pt idx="1">
                  <c:v>0.6230351215281924</c:v>
                </c:pt>
                <c:pt idx="2">
                  <c:v>0.13869948538782378</c:v>
                </c:pt>
                <c:pt idx="3">
                  <c:v>2.9668339120390115E-4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072-49C7-9EF3-7C8507266F7C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4072-49C7-9EF3-7C8507266F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4072-49C7-9EF3-7C8507266F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4072-49C7-9EF3-7C8507266F7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4072-49C7-9EF3-7C8507266F7C}"/>
              </c:ext>
            </c:extLst>
          </c:dPt>
          <c:cat>
            <c:strRef>
              <c:f>Tableaux!$A$3:$A$6</c:f>
              <c:strCache>
                <c:ptCount val="4"/>
                <c:pt idx="0">
                  <c:v>Charges à caractère général</c:v>
                </c:pt>
                <c:pt idx="1">
                  <c:v>Charges de personnel</c:v>
                </c:pt>
                <c:pt idx="2">
                  <c:v>Autres charges de gestion courante</c:v>
                </c:pt>
                <c:pt idx="3">
                  <c:v>Charges exceptionnelles</c:v>
                </c:pt>
              </c:strCache>
            </c:strRef>
          </c:cat>
          <c:val>
            <c:numRef>
              <c:f>Tableaux!$C$3:$C$6</c:f>
              <c:numCache>
                <c:formatCode>0.0%</c:formatCode>
                <c:ptCount val="4"/>
                <c:pt idx="0">
                  <c:v>0.23796870969277989</c:v>
                </c:pt>
                <c:pt idx="1">
                  <c:v>0.6230351215281924</c:v>
                </c:pt>
                <c:pt idx="2">
                  <c:v>0.13869948538782378</c:v>
                </c:pt>
                <c:pt idx="3">
                  <c:v>2.9668339120390115E-4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4072-49C7-9EF3-7C8507266F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12700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E3D-4F82-8EFE-9044DDC9CB26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E3D-4F82-8EFE-9044DDC9CB2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E3D-4F82-8EFE-9044DDC9CB2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E3D-4F82-8EFE-9044DDC9CB2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E3D-4F82-8EFE-9044DDC9CB2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DE3D-4F82-8EFE-9044DDC9CB2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DE3D-4F82-8EFE-9044DDC9CB2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DE3D-4F82-8EFE-9044DDC9CB2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DE3D-4F82-8EFE-9044DDC9CB2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DE3D-4F82-8EFE-9044DDC9CB2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DE3D-4F82-8EFE-9044DDC9CB26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DE3D-4F82-8EFE-9044DDC9CB26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DE3D-4F82-8EFE-9044DDC9CB26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DE3D-4F82-8EFE-9044DDC9CB26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DE3D-4F82-8EFE-9044DDC9CB26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DE3D-4F82-8EFE-9044DDC9CB26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1-DE3D-4F82-8EFE-9044DDC9CB26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3-DE3D-4F82-8EFE-9044DDC9CB26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5-DE3D-4F82-8EFE-9044DDC9CB26}"/>
              </c:ext>
            </c:extLst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7-DE3D-4F82-8EFE-9044DDC9CB26}"/>
              </c:ext>
            </c:extLst>
          </c:dPt>
          <c:dLbls>
            <c:dLbl>
              <c:idx val="0"/>
              <c:layout>
                <c:manualLayout>
                  <c:x val="4.1048881007503736E-2"/>
                  <c:y val="-7.0778648732891011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E3D-4F82-8EFE-9044DDC9CB26}"/>
                </c:ext>
              </c:extLst>
            </c:dLbl>
            <c:dLbl>
              <c:idx val="1"/>
              <c:layout>
                <c:manualLayout>
                  <c:x val="-5.7468433410505247E-2"/>
                  <c:y val="1.7694662183222753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E3D-4F82-8EFE-9044DDC9CB26}"/>
                </c:ext>
              </c:extLst>
            </c:dLbl>
            <c:dLbl>
              <c:idx val="2"/>
              <c:layout>
                <c:manualLayout>
                  <c:x val="-7.4064603202873142E-2"/>
                  <c:y val="0.1263167104111986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E3D-4F82-8EFE-9044DDC9CB26}"/>
                </c:ext>
              </c:extLst>
            </c:dLbl>
            <c:dLbl>
              <c:idx val="3"/>
              <c:layout>
                <c:manualLayout>
                  <c:x val="-8.0289961160955728E-2"/>
                  <c:y val="0.14856153397491986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E3D-4F82-8EFE-9044DDC9CB26}"/>
                </c:ext>
              </c:extLst>
            </c:dLbl>
            <c:dLbl>
              <c:idx val="4"/>
              <c:layout>
                <c:manualLayout>
                  <c:x val="-1.6600954554886926E-2"/>
                  <c:y val="6.4814814814814811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E3D-4F82-8EFE-9044DDC9CB26}"/>
                </c:ext>
              </c:extLst>
            </c:dLbl>
            <c:dLbl>
              <c:idx val="5"/>
              <c:layout>
                <c:manualLayout>
                  <c:x val="-6.1115205069173367E-2"/>
                  <c:y val="0.15078156897054534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E3D-4F82-8EFE-9044DDC9CB26}"/>
                </c:ext>
              </c:extLst>
            </c:dLbl>
            <c:dLbl>
              <c:idx val="6"/>
              <c:layout>
                <c:manualLayout>
                  <c:x val="-9.1492337581064453E-2"/>
                  <c:y val="3.7376786235053978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E3D-4F82-8EFE-9044DDC9CB26}"/>
                </c:ext>
              </c:extLst>
            </c:dLbl>
            <c:dLbl>
              <c:idx val="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DE3D-4F82-8EFE-9044DDC9CB26}"/>
                </c:ext>
              </c:extLst>
            </c:dLbl>
            <c:dLbl>
              <c:idx val="8"/>
              <c:layout>
                <c:manualLayout>
                  <c:x val="-0.10162398511142737"/>
                  <c:y val="-8.5797608632254586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E3D-4F82-8EFE-9044DDC9CB26}"/>
                </c:ext>
              </c:extLst>
            </c:dLbl>
            <c:dLbl>
              <c:idx val="9"/>
              <c:layout>
                <c:manualLayout>
                  <c:x val="4.540294578125572E-3"/>
                  <c:y val="2.4464831804281321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E3D-4F82-8EFE-9044DDC9CB26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E3D-4F82-8EFE-9044DDC9CB26}"/>
                </c:ext>
              </c:extLst>
            </c:dLbl>
            <c:dLbl>
              <c:idx val="11"/>
              <c:layout>
                <c:manualLayout>
                  <c:x val="-0.18006725347337393"/>
                  <c:y val="1.765213376105764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E3D-4F82-8EFE-9044DDC9CB26}"/>
                </c:ext>
              </c:extLst>
            </c:dLbl>
            <c:dLbl>
              <c:idx val="12"/>
              <c:layout>
                <c:manualLayout>
                  <c:x val="5.253739617703721E-3"/>
                  <c:y val="-2.1692979100394617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E3D-4F82-8EFE-9044DDC9CB26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DE3D-4F82-8EFE-9044DDC9CB26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DE3D-4F82-8EFE-9044DDC9CB26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DE3D-4F82-8EFE-9044DDC9CB26}"/>
                </c:ext>
              </c:extLst>
            </c:dLbl>
            <c:dLbl>
              <c:idx val="16"/>
              <c:layout>
                <c:manualLayout>
                  <c:x val="3.0268630520837329E-2"/>
                  <c:y val="9.7859327217125376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DE3D-4F82-8EFE-9044DDC9CB26}"/>
                </c:ext>
              </c:extLst>
            </c:dLbl>
            <c:dLbl>
              <c:idx val="1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DE3D-4F82-8EFE-9044DDC9CB26}"/>
                </c:ext>
              </c:extLst>
            </c:dLbl>
            <c:dLbl>
              <c:idx val="18"/>
              <c:layout>
                <c:manualLayout>
                  <c:x val="0.11112018862344419"/>
                  <c:y val="0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1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DE3D-4F82-8EFE-9044DDC9CB26}"/>
                </c:ext>
              </c:extLst>
            </c:dLbl>
            <c:dLbl>
              <c:idx val="19"/>
              <c:layout>
                <c:manualLayout>
                  <c:x val="0.27695796926566157"/>
                  <c:y val="1.2232415902140673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2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DE3D-4F82-8EFE-9044DDC9CB2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Tableaux!$A$86:$A$105</c:f>
              <c:strCache>
                <c:ptCount val="20"/>
                <c:pt idx="0">
                  <c:v>Port de repas</c:v>
                </c:pt>
                <c:pt idx="1">
                  <c:v>Foyers restaurants</c:v>
                </c:pt>
                <c:pt idx="2">
                  <c:v>Téléalarme</c:v>
                </c:pt>
                <c:pt idx="3">
                  <c:v>Épicerie sociale</c:v>
                </c:pt>
                <c:pt idx="4">
                  <c:v>Animations</c:v>
                </c:pt>
                <c:pt idx="5">
                  <c:v>Relais des solidarités</c:v>
                </c:pt>
                <c:pt idx="6">
                  <c:v>Relais des aidants</c:v>
                </c:pt>
                <c:pt idx="7">
                  <c:v>SPASAD</c:v>
                </c:pt>
                <c:pt idx="8">
                  <c:v>Programme de réussite éducative</c:v>
                </c:pt>
                <c:pt idx="9">
                  <c:v>Hébergements</c:v>
                </c:pt>
                <c:pt idx="10">
                  <c:v>Lutte contre l'isolement</c:v>
                </c:pt>
                <c:pt idx="11">
                  <c:v>Accompagnements divers</c:v>
                </c:pt>
                <c:pt idx="12">
                  <c:v>RA Jean Brocas Animation</c:v>
                </c:pt>
                <c:pt idx="13">
                  <c:v>Honoraires (APP)</c:v>
                </c:pt>
                <c:pt idx="14">
                  <c:v>Cotisations assurance risques</c:v>
                </c:pt>
                <c:pt idx="15">
                  <c:v>Cotisations assurance personnel</c:v>
                </c:pt>
                <c:pt idx="16">
                  <c:v>Formation</c:v>
                </c:pt>
                <c:pt idx="17">
                  <c:v>Accompagnement fin DSP RA Plein Ciel</c:v>
                </c:pt>
                <c:pt idx="18">
                  <c:v>Plan Grand Froid</c:v>
                </c:pt>
                <c:pt idx="19">
                  <c:v>Autres dépenses</c:v>
                </c:pt>
              </c:strCache>
            </c:strRef>
          </c:cat>
          <c:val>
            <c:numRef>
              <c:f>Tableaux!$D$86:$D$105</c:f>
              <c:numCache>
                <c:formatCode>#\ ##0\ "€"</c:formatCode>
                <c:ptCount val="20"/>
                <c:pt idx="0">
                  <c:v>850000</c:v>
                </c:pt>
                <c:pt idx="1">
                  <c:v>410000</c:v>
                </c:pt>
                <c:pt idx="2">
                  <c:v>40000</c:v>
                </c:pt>
                <c:pt idx="3">
                  <c:v>87000</c:v>
                </c:pt>
                <c:pt idx="4">
                  <c:v>14200</c:v>
                </c:pt>
                <c:pt idx="5">
                  <c:v>5500</c:v>
                </c:pt>
                <c:pt idx="6">
                  <c:v>19900</c:v>
                </c:pt>
                <c:pt idx="8">
                  <c:v>15000</c:v>
                </c:pt>
                <c:pt idx="9">
                  <c:v>110000</c:v>
                </c:pt>
                <c:pt idx="10">
                  <c:v>7500</c:v>
                </c:pt>
                <c:pt idx="11">
                  <c:v>10000</c:v>
                </c:pt>
                <c:pt idx="12">
                  <c:v>5000</c:v>
                </c:pt>
                <c:pt idx="13">
                  <c:v>7000</c:v>
                </c:pt>
                <c:pt idx="14">
                  <c:v>2500</c:v>
                </c:pt>
                <c:pt idx="15">
                  <c:v>17000</c:v>
                </c:pt>
                <c:pt idx="16">
                  <c:v>25000</c:v>
                </c:pt>
                <c:pt idx="18">
                  <c:v>20000</c:v>
                </c:pt>
                <c:pt idx="19">
                  <c:v>35000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DE3D-4F82-8EFE-9044DDC9CB26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645424321959755"/>
          <c:y val="0.17164074803149607"/>
          <c:w val="0.65603779527559059"/>
          <c:h val="0.72542363577101887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1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C58-4466-B917-0EC0F06D38C6}"/>
              </c:ext>
            </c:extLst>
          </c:dPt>
          <c:dPt>
            <c:idx val="1"/>
            <c:bubble3D val="0"/>
            <c:explosion val="9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C58-4466-B917-0EC0F06D38C6}"/>
              </c:ext>
            </c:extLst>
          </c:dPt>
          <c:dPt>
            <c:idx val="2"/>
            <c:bubble3D val="0"/>
            <c:explosion val="1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DC58-4466-B917-0EC0F06D38C6}"/>
              </c:ext>
            </c:extLst>
          </c:dPt>
          <c:dPt>
            <c:idx val="3"/>
            <c:bubble3D val="0"/>
            <c:explosion val="1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DC58-4466-B917-0EC0F06D38C6}"/>
              </c:ext>
            </c:extLst>
          </c:dPt>
          <c:dPt>
            <c:idx val="4"/>
            <c:bubble3D val="0"/>
            <c:explosion val="6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DC58-4466-B917-0EC0F06D38C6}"/>
              </c:ext>
            </c:extLst>
          </c:dPt>
          <c:dPt>
            <c:idx val="5"/>
            <c:bubble3D val="0"/>
            <c:explosion val="6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DC58-4466-B917-0EC0F06D38C6}"/>
              </c:ext>
            </c:extLst>
          </c:dPt>
          <c:dPt>
            <c:idx val="6"/>
            <c:bubble3D val="0"/>
            <c:explosion val="4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DC58-4466-B917-0EC0F06D38C6}"/>
              </c:ext>
            </c:extLst>
          </c:dPt>
          <c:dLbls>
            <c:dLbl>
              <c:idx val="0"/>
              <c:layout>
                <c:manualLayout>
                  <c:x val="5.2294296057137264E-2"/>
                  <c:y val="-4.44781092618924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997012994449953"/>
                      <c:h val="0.165062580576844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C58-4466-B917-0EC0F06D38C6}"/>
                </c:ext>
              </c:extLst>
            </c:dLbl>
            <c:dLbl>
              <c:idx val="1"/>
              <c:layout>
                <c:manualLayout>
                  <c:x val="0.19999999999999993"/>
                  <c:y val="-1.997072064003136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58-4466-B917-0EC0F06D38C6}"/>
                </c:ext>
              </c:extLst>
            </c:dLbl>
            <c:dLbl>
              <c:idx val="2"/>
              <c:layout>
                <c:manualLayout>
                  <c:x val="0.1466666666666665"/>
                  <c:y val="0.287581699346405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58-4466-B917-0EC0F06D38C6}"/>
                </c:ext>
              </c:extLst>
            </c:dLbl>
            <c:dLbl>
              <c:idx val="3"/>
              <c:layout>
                <c:manualLayout>
                  <c:x val="-7.6291271585621809E-2"/>
                  <c:y val="-1.01257948303586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17301238431195"/>
                      <c:h val="0.178144407714610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C58-4466-B917-0EC0F06D38C6}"/>
                </c:ext>
              </c:extLst>
            </c:dLbl>
            <c:dLbl>
              <c:idx val="4"/>
              <c:layout>
                <c:manualLayout>
                  <c:x val="-1.090468420770821E-2"/>
                  <c:y val="-0.24166670839924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633155299379768"/>
                      <c:h val="0.165062580576844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58-4466-B917-0EC0F06D38C6}"/>
                </c:ext>
              </c:extLst>
            </c:dLbl>
            <c:dLbl>
              <c:idx val="5"/>
              <c:layout>
                <c:manualLayout>
                  <c:x val="2.1471541915787078E-2"/>
                  <c:y val="-0.1892454196093910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53311809020644"/>
                      <c:h val="7.171457636923467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DC58-4466-B917-0EC0F06D38C6}"/>
                </c:ext>
              </c:extLst>
            </c:dLbl>
            <c:dLbl>
              <c:idx val="6"/>
              <c:layout>
                <c:manualLayout>
                  <c:x val="9.9999999999999964E-2"/>
                  <c:y val="-8.74999999999999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C58-4466-B917-0EC0F06D38C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'Stats (2)'!$C$7:$C$13</c:f>
              <c:strCache>
                <c:ptCount val="7"/>
                <c:pt idx="0">
                  <c:v>INSERTION-ACCÈS AUX DROITS</c:v>
                </c:pt>
                <c:pt idx="1">
                  <c:v>INSERTION-DIVERS</c:v>
                </c:pt>
                <c:pt idx="2">
                  <c:v>INSERTION-ÉNERGIE</c:v>
                </c:pt>
                <c:pt idx="3">
                  <c:v>INSERTION-LOGEMENT</c:v>
                </c:pt>
                <c:pt idx="4">
                  <c:v>INSERTION-MOBILITÉ</c:v>
                </c:pt>
                <c:pt idx="5">
                  <c:v>INSERTION-SANTÉ</c:v>
                </c:pt>
                <c:pt idx="6">
                  <c:v>PRÊT</c:v>
                </c:pt>
              </c:strCache>
            </c:strRef>
          </c:cat>
          <c:val>
            <c:numRef>
              <c:f>'Stats (2)'!$H$7:$H$13</c:f>
              <c:numCache>
                <c:formatCode>#\ ##0.00" €"</c:formatCode>
                <c:ptCount val="7"/>
                <c:pt idx="0">
                  <c:v>1180</c:v>
                </c:pt>
                <c:pt idx="1">
                  <c:v>2139.0700000000002</c:v>
                </c:pt>
                <c:pt idx="2">
                  <c:v>5214.45</c:v>
                </c:pt>
                <c:pt idx="3">
                  <c:v>7729.32</c:v>
                </c:pt>
                <c:pt idx="4">
                  <c:v>1564.22</c:v>
                </c:pt>
                <c:pt idx="5">
                  <c:v>3147.85</c:v>
                </c:pt>
                <c:pt idx="6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C58-4466-B917-0EC0F06D38C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'Graph 012'!$A$2</c:f>
              <c:strCache>
                <c:ptCount val="1"/>
                <c:pt idx="0">
                  <c:v>Chapitre 012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9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2"/>
                  </a:solidFill>
                  <a:prstDash val="dash"/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D1A-49A3-A551-BCB118FC4065}"/>
              </c:ext>
            </c:extLst>
          </c:dPt>
          <c:dPt>
            <c:idx val="10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2"/>
                  </a:solidFill>
                  <a:prstDash val="dash"/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8D1A-49A3-A551-BCB118FC4065}"/>
              </c:ext>
            </c:extLst>
          </c:dPt>
          <c:cat>
            <c:numRef>
              <c:f>'Graph 012'!$B$1:$L$1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'Graph 012'!$B$2:$L$2</c:f>
              <c:numCache>
                <c:formatCode>#\ ##0\ "€"</c:formatCode>
                <c:ptCount val="11"/>
                <c:pt idx="0">
                  <c:v>2618498</c:v>
                </c:pt>
                <c:pt idx="1">
                  <c:v>2490971</c:v>
                </c:pt>
                <c:pt idx="2">
                  <c:v>2596443</c:v>
                </c:pt>
                <c:pt idx="3">
                  <c:v>2762385.76</c:v>
                </c:pt>
                <c:pt idx="4">
                  <c:v>2891289.09</c:v>
                </c:pt>
                <c:pt idx="5">
                  <c:v>3099322.1000000006</c:v>
                </c:pt>
                <c:pt idx="6">
                  <c:v>3339520.41</c:v>
                </c:pt>
                <c:pt idx="7">
                  <c:v>3616981.73</c:v>
                </c:pt>
                <c:pt idx="8">
                  <c:v>3894855.12</c:v>
                </c:pt>
                <c:pt idx="9">
                  <c:v>4220000</c:v>
                </c:pt>
                <c:pt idx="10">
                  <c:v>4425000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D1A-49A3-A551-BCB118FC40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4378888"/>
        <c:axId val="514386448"/>
      </c:lineChart>
      <c:catAx>
        <c:axId val="514378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4386448"/>
        <c:crosses val="autoZero"/>
        <c:auto val="1"/>
        <c:lblAlgn val="ctr"/>
        <c:lblOffset val="100"/>
        <c:noMultiLvlLbl val="0"/>
      </c:catAx>
      <c:valAx>
        <c:axId val="514386448"/>
        <c:scaling>
          <c:orientation val="minMax"/>
          <c:min val="1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\ &quot;€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4378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49E-4FF0-9E84-2E328F9505A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49E-4FF0-9E84-2E328F9505A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49E-4FF0-9E84-2E328F9505A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49E-4FF0-9E84-2E328F9505A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49E-4FF0-9E84-2E328F9505A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49E-4FF0-9E84-2E328F9505A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49E-4FF0-9E84-2E328F9505A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049E-4FF0-9E84-2E328F9505A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049E-4FF0-9E84-2E328F9505A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049E-4FF0-9E84-2E328F9505A2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049E-4FF0-9E84-2E328F9505A2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049E-4FF0-9E84-2E328F9505A2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049E-4FF0-9E84-2E328F9505A2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049E-4FF0-9E84-2E328F9505A2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049E-4FF0-9E84-2E328F9505A2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049E-4FF0-9E84-2E328F9505A2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1-049E-4FF0-9E84-2E328F9505A2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3-049E-4FF0-9E84-2E328F9505A2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5-049E-4FF0-9E84-2E328F9505A2}"/>
              </c:ext>
            </c:extLst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7-049E-4FF0-9E84-2E328F9505A2}"/>
              </c:ext>
            </c:extLst>
          </c:dPt>
          <c:dPt>
            <c:idx val="20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9-049E-4FF0-9E84-2E328F9505A2}"/>
              </c:ext>
            </c:extLst>
          </c:dPt>
          <c:dPt>
            <c:idx val="21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B-049E-4FF0-9E84-2E328F9505A2}"/>
              </c:ext>
            </c:extLst>
          </c:dPt>
          <c:dPt>
            <c:idx val="22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D-049E-4FF0-9E84-2E328F9505A2}"/>
              </c:ext>
            </c:extLst>
          </c:dPt>
          <c:dPt>
            <c:idx val="23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F-049E-4FF0-9E84-2E328F9505A2}"/>
              </c:ext>
            </c:extLst>
          </c:dPt>
          <c:dPt>
            <c:idx val="2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1-049E-4FF0-9E84-2E328F9505A2}"/>
              </c:ext>
            </c:extLst>
          </c:dPt>
          <c:dPt>
            <c:idx val="2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33-049E-4FF0-9E84-2E328F9505A2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9E-4FF0-9E84-2E328F9505A2}"/>
                </c:ext>
              </c:extLst>
            </c:dLbl>
            <c:dLbl>
              <c:idx val="1"/>
              <c:layout>
                <c:manualLayout>
                  <c:x val="-3.3398821218074658E-2"/>
                  <c:y val="-0.121002178270889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9E-4FF0-9E84-2E328F9505A2}"/>
                </c:ext>
              </c:extLst>
            </c:dLbl>
            <c:dLbl>
              <c:idx val="2"/>
              <c:layout>
                <c:manualLayout>
                  <c:x val="4.5186640471512773E-2"/>
                  <c:y val="-1.33333333333333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9E-4FF0-9E84-2E328F9505A2}"/>
                </c:ext>
              </c:extLst>
            </c:dLbl>
            <c:dLbl>
              <c:idx val="3"/>
              <c:layout>
                <c:manualLayout>
                  <c:x val="0.19842829076620819"/>
                  <c:y val="1.33333333333333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49E-4FF0-9E84-2E328F9505A2}"/>
                </c:ext>
              </c:extLst>
            </c:dLbl>
            <c:dLbl>
              <c:idx val="4"/>
              <c:layout>
                <c:manualLayout>
                  <c:x val="0.11787819253438114"/>
                  <c:y val="2.13333333333333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49E-4FF0-9E84-2E328F9505A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49E-4FF0-9E84-2E328F9505A2}"/>
                </c:ext>
              </c:extLst>
            </c:dLbl>
            <c:dLbl>
              <c:idx val="6"/>
              <c:layout>
                <c:manualLayout>
                  <c:x val="-2.9469548133595268E-2"/>
                  <c:y val="2.93333333333333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49E-4FF0-9E84-2E328F9505A2}"/>
                </c:ext>
              </c:extLst>
            </c:dLbl>
            <c:dLbl>
              <c:idx val="7"/>
              <c:layout>
                <c:manualLayout>
                  <c:x val="-9.6267190569744601E-2"/>
                  <c:y val="4.26666666666666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49E-4FF0-9E84-2E328F9505A2}"/>
                </c:ext>
              </c:extLst>
            </c:dLbl>
            <c:dLbl>
              <c:idx val="8"/>
              <c:layout>
                <c:manualLayout>
                  <c:x val="-5.6974459724950882E-2"/>
                  <c:y val="1.066666666666666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49E-4FF0-9E84-2E328F9505A2}"/>
                </c:ext>
              </c:extLst>
            </c:dLbl>
            <c:dLbl>
              <c:idx val="9"/>
              <c:layout>
                <c:manualLayout>
                  <c:x val="-9.8231827111984298E-3"/>
                  <c:y val="-2.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49E-4FF0-9E84-2E328F9505A2}"/>
                </c:ext>
              </c:extLst>
            </c:dLbl>
            <c:dLbl>
              <c:idx val="10"/>
              <c:layout>
                <c:manualLayout>
                  <c:x val="0"/>
                  <c:y val="-8.79999999999999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49E-4FF0-9E84-2E328F9505A2}"/>
                </c:ext>
              </c:extLst>
            </c:dLbl>
            <c:dLbl>
              <c:idx val="11"/>
              <c:layout>
                <c:manualLayout>
                  <c:x val="-7.8585461689587421E-3"/>
                  <c:y val="-7.46666666666667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49E-4FF0-9E84-2E328F9505A2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049E-4FF0-9E84-2E328F9505A2}"/>
                </c:ext>
              </c:extLst>
            </c:dLbl>
            <c:dLbl>
              <c:idx val="13"/>
              <c:layout>
                <c:manualLayout>
                  <c:x val="-7.8585461689587421E-3"/>
                  <c:y val="-1.60000000000000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049E-4FF0-9E84-2E328F9505A2}"/>
                </c:ext>
              </c:extLst>
            </c:dLbl>
            <c:dLbl>
              <c:idx val="14"/>
              <c:layout>
                <c:manualLayout>
                  <c:x val="-4.3222003929273091E-2"/>
                  <c:y val="-8.000000000000048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049E-4FF0-9E84-2E328F9505A2}"/>
                </c:ext>
              </c:extLst>
            </c:dLbl>
            <c:dLbl>
              <c:idx val="15"/>
              <c:layout>
                <c:manualLayout>
                  <c:x val="-3.9292730844793719E-2"/>
                  <c:y val="8.000000000000024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049E-4FF0-9E84-2E328F9505A2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049E-4FF0-9E84-2E328F9505A2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049E-4FF0-9E84-2E328F9505A2}"/>
                </c:ext>
              </c:extLst>
            </c:dLbl>
            <c:dLbl>
              <c:idx val="18"/>
              <c:layout>
                <c:manualLayout>
                  <c:x val="-7.072691552062868E-2"/>
                  <c:y val="2.666666666666666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049E-4FF0-9E84-2E328F9505A2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049E-4FF0-9E84-2E328F9505A2}"/>
                </c:ext>
              </c:extLst>
            </c:dLbl>
            <c:dLbl>
              <c:idx val="20"/>
              <c:layout>
                <c:manualLayout>
                  <c:x val="-0.1925343811394892"/>
                  <c:y val="-2.666666666666666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049E-4FF0-9E84-2E328F9505A2}"/>
                </c:ext>
              </c:extLst>
            </c:dLbl>
            <c:dLbl>
              <c:idx val="21"/>
              <c:layout>
                <c:manualLayout>
                  <c:x val="-1.178781925343815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049E-4FF0-9E84-2E328F9505A2}"/>
                </c:ext>
              </c:extLst>
            </c:dLbl>
            <c:dLbl>
              <c:idx val="22"/>
              <c:layout>
                <c:manualLayout>
                  <c:x val="7.6620825147347735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049E-4FF0-9E84-2E328F9505A2}"/>
                </c:ext>
              </c:extLst>
            </c:dLbl>
            <c:dLbl>
              <c:idx val="23"/>
              <c:layout>
                <c:manualLayout>
                  <c:x val="0.26915520628683703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049E-4FF0-9E84-2E328F9505A2}"/>
                </c:ext>
              </c:extLst>
            </c:dLbl>
            <c:dLbl>
              <c:idx val="2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1-049E-4FF0-9E84-2E328F9505A2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049E-4FF0-9E84-2E328F9505A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Tableaux!$D$54:$D$79</c:f>
              <c:strCache>
                <c:ptCount val="26"/>
                <c:pt idx="0">
                  <c:v>Détails des recettes du CCAS</c:v>
                </c:pt>
                <c:pt idx="1">
                  <c:v>Port de repas</c:v>
                </c:pt>
                <c:pt idx="2">
                  <c:v>Foyers restaurants</c:v>
                </c:pt>
                <c:pt idx="3">
                  <c:v>Téléalarme</c:v>
                </c:pt>
                <c:pt idx="4">
                  <c:v>Relais des solidarités - Épicerie sociale</c:v>
                </c:pt>
                <c:pt idx="5">
                  <c:v>Animations</c:v>
                </c:pt>
                <c:pt idx="6">
                  <c:v>SAD Mixte (anciennement SPASAD)</c:v>
                </c:pt>
                <c:pt idx="7">
                  <c:v>Programme de réussite éducative</c:v>
                </c:pt>
                <c:pt idx="8">
                  <c:v>Remboursement assurance du personnel (013)</c:v>
                </c:pt>
                <c:pt idx="9">
                  <c:v>Forfait autonomie Enéal RPA Jean Brocas</c:v>
                </c:pt>
                <c:pt idx="10">
                  <c:v>Forfait autonomie DSP Plein Ciel</c:v>
                </c:pt>
                <c:pt idx="11">
                  <c:v>RSA</c:v>
                </c:pt>
                <c:pt idx="12">
                  <c:v>FSL</c:v>
                </c:pt>
                <c:pt idx="13">
                  <c:v>Loyers Diaconat</c:v>
                </c:pt>
                <c:pt idx="14">
                  <c:v>DDETS ALT</c:v>
                </c:pt>
                <c:pt idx="15">
                  <c:v>DDETS Accueil de jour</c:v>
                </c:pt>
                <c:pt idx="16">
                  <c:v>DDETS Poste TS RDS</c:v>
                </c:pt>
                <c:pt idx="17">
                  <c:v>DDETS Plan Hiver</c:v>
                </c:pt>
                <c:pt idx="18">
                  <c:v>DDETS Zone du Phare</c:v>
                </c:pt>
                <c:pt idx="19">
                  <c:v>Evaluation CARSAT</c:v>
                </c:pt>
                <c:pt idx="20">
                  <c:v>Indemnités d'occupation temporaire</c:v>
                </c:pt>
                <c:pt idx="21">
                  <c:v>FSE+ - Lutte contre les violences intra-familiales</c:v>
                </c:pt>
                <c:pt idx="22">
                  <c:v>AAP "Mieux manger pour tous" - Epicerie</c:v>
                </c:pt>
                <c:pt idx="23">
                  <c:v>Participation Dpt Epicerie sociale mobile</c:v>
                </c:pt>
                <c:pt idx="24">
                  <c:v>Conférence des financeurs RDA</c:v>
                </c:pt>
                <c:pt idx="25">
                  <c:v>Recettes diverses</c:v>
                </c:pt>
              </c:strCache>
            </c:strRef>
          </c:cat>
          <c:val>
            <c:numRef>
              <c:f>Tableaux!$L$54:$L$79</c:f>
              <c:numCache>
                <c:formatCode>#\ ##0\ "€"</c:formatCode>
                <c:ptCount val="26"/>
                <c:pt idx="0" formatCode="General">
                  <c:v>0</c:v>
                </c:pt>
                <c:pt idx="1">
                  <c:v>435000</c:v>
                </c:pt>
                <c:pt idx="2">
                  <c:v>158000</c:v>
                </c:pt>
                <c:pt idx="3">
                  <c:v>80000</c:v>
                </c:pt>
                <c:pt idx="4">
                  <c:v>16000</c:v>
                </c:pt>
                <c:pt idx="5">
                  <c:v>13000</c:v>
                </c:pt>
                <c:pt idx="6">
                  <c:v>21233</c:v>
                </c:pt>
                <c:pt idx="7">
                  <c:v>44892</c:v>
                </c:pt>
                <c:pt idx="8">
                  <c:v>25000</c:v>
                </c:pt>
                <c:pt idx="9">
                  <c:v>20856</c:v>
                </c:pt>
                <c:pt idx="10">
                  <c:v>15502</c:v>
                </c:pt>
                <c:pt idx="11">
                  <c:v>70300</c:v>
                </c:pt>
                <c:pt idx="12">
                  <c:v>4190</c:v>
                </c:pt>
                <c:pt idx="13">
                  <c:v>11066</c:v>
                </c:pt>
                <c:pt idx="14">
                  <c:v>59223</c:v>
                </c:pt>
                <c:pt idx="15">
                  <c:v>33700</c:v>
                </c:pt>
                <c:pt idx="18">
                  <c:v>40000</c:v>
                </c:pt>
                <c:pt idx="20">
                  <c:v>30000</c:v>
                </c:pt>
                <c:pt idx="21">
                  <c:v>39411.24</c:v>
                </c:pt>
                <c:pt idx="22">
                  <c:v>30000</c:v>
                </c:pt>
                <c:pt idx="23">
                  <c:v>15000</c:v>
                </c:pt>
                <c:pt idx="25">
                  <c:v>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4-049E-4FF0-9E84-2E328F9505A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6A1-422B-B503-5FD12B44FA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6A1-422B-B503-5FD12B44FA8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6A1-422B-B503-5FD12B44FA8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6A1-422B-B503-5FD12B44FA8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6A1-422B-B503-5FD12B44FA8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56A1-422B-B503-5FD12B44FA8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56A1-422B-B503-5FD12B44FA8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56A1-422B-B503-5FD12B44FA87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56A1-422B-B503-5FD12B44FA87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56A1-422B-B503-5FD12B44FA87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56A1-422B-B503-5FD12B44FA87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56A1-422B-B503-5FD12B44FA87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56A1-422B-B503-5FD12B44FA87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56A1-422B-B503-5FD12B44FA87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56A1-422B-B503-5FD12B44FA87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56A1-422B-B503-5FD12B44FA87}"/>
              </c:ext>
            </c:extLst>
          </c:dPt>
          <c:dLbls>
            <c:dLbl>
              <c:idx val="0"/>
              <c:layout>
                <c:manualLayout>
                  <c:x val="4.4455563196963095E-2"/>
                  <c:y val="-2.06124895781142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1-422B-B503-5FD12B44FA87}"/>
                </c:ext>
              </c:extLst>
            </c:dLbl>
            <c:dLbl>
              <c:idx val="1"/>
              <c:layout>
                <c:manualLayout>
                  <c:x val="2.7784726998101996E-2"/>
                  <c:y val="-0.152532422878045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1-422B-B503-5FD12B44FA87}"/>
                </c:ext>
              </c:extLst>
            </c:dLbl>
            <c:dLbl>
              <c:idx val="2"/>
              <c:layout>
                <c:manualLayout>
                  <c:x val="6.5294108445539692E-2"/>
                  <c:y val="1.23674937468685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6A1-422B-B503-5FD12B44FA87}"/>
                </c:ext>
              </c:extLst>
            </c:dLbl>
            <c:dLbl>
              <c:idx val="3"/>
              <c:layout>
                <c:manualLayout>
                  <c:x val="-3.3341672397722406E-2"/>
                  <c:y val="2.473498749373713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6A1-422B-B503-5FD12B44FA87}"/>
                </c:ext>
              </c:extLst>
            </c:dLbl>
            <c:dLbl>
              <c:idx val="4"/>
              <c:layout>
                <c:manualLayout>
                  <c:x val="-4.4455563196963192E-2"/>
                  <c:y val="3.29799833249827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6A1-422B-B503-5FD12B44FA87}"/>
                </c:ext>
              </c:extLst>
            </c:dLbl>
            <c:dLbl>
              <c:idx val="5"/>
              <c:layout>
                <c:manualLayout>
                  <c:x val="1.2503127149145895E-2"/>
                  <c:y val="3.916373019841712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6A1-422B-B503-5FD12B44FA87}"/>
                </c:ext>
              </c:extLst>
            </c:dLbl>
            <c:dLbl>
              <c:idx val="6"/>
              <c:layout>
                <c:manualLayout>
                  <c:x val="1.3892363499050998E-3"/>
                  <c:y val="4.12249791562285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6A1-422B-B503-5FD12B44FA87}"/>
                </c:ext>
              </c:extLst>
            </c:dLbl>
            <c:dLbl>
              <c:idx val="7"/>
              <c:layout>
                <c:manualLayout>
                  <c:x val="-3.7509381447437692E-2"/>
                  <c:y val="5.977621977653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6A1-422B-B503-5FD12B44FA87}"/>
                </c:ext>
              </c:extLst>
            </c:dLbl>
            <c:dLbl>
              <c:idx val="8"/>
              <c:layout>
                <c:manualLayout>
                  <c:x val="-7.3629526544970306E-2"/>
                  <c:y val="7.2143713523399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6A1-422B-B503-5FD12B44FA87}"/>
                </c:ext>
              </c:extLst>
            </c:dLbl>
            <c:dLbl>
              <c:idx val="9"/>
              <c:layout>
                <c:manualLayout>
                  <c:x val="-7.2240290195065199E-2"/>
                  <c:y val="6.18374687343427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6A1-422B-B503-5FD12B44FA87}"/>
                </c:ext>
              </c:extLst>
            </c:dLbl>
            <c:dLbl>
              <c:idx val="10"/>
              <c:layout>
                <c:manualLayout>
                  <c:x val="-0.10147343282380447"/>
                  <c:y val="4.54656337050235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6A1-422B-B503-5FD12B44FA87}"/>
                </c:ext>
              </c:extLst>
            </c:dLbl>
            <c:dLbl>
              <c:idx val="11"/>
              <c:layout>
                <c:manualLayout>
                  <c:x val="-4.4455563196963192E-2"/>
                  <c:y val="1.6231883317042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6A1-422B-B503-5FD12B44FA87}"/>
                </c:ext>
              </c:extLst>
            </c:dLbl>
            <c:dLbl>
              <c:idx val="12"/>
              <c:layout>
                <c:manualLayout>
                  <c:x val="-0.15338175678890817"/>
                  <c:y val="1.89397941640036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56A1-422B-B503-5FD12B44FA87}"/>
                </c:ext>
              </c:extLst>
            </c:dLbl>
            <c:dLbl>
              <c:idx val="13"/>
              <c:layout>
                <c:manualLayout>
                  <c:x val="-0.18337919818747317"/>
                  <c:y val="-1.86693972534750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56A1-422B-B503-5FD12B44FA87}"/>
                </c:ext>
              </c:extLst>
            </c:dLbl>
            <c:dLbl>
              <c:idx val="14"/>
              <c:layout>
                <c:manualLayout>
                  <c:x val="-2.6392462146559211E-2"/>
                  <c:y val="-2.007168383252208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56A1-422B-B503-5FD12B44FA87}"/>
                </c:ext>
              </c:extLst>
            </c:dLbl>
            <c:dLbl>
              <c:idx val="15"/>
              <c:layout>
                <c:manualLayout>
                  <c:x val="7.9817425902563341E-2"/>
                  <c:y val="-2.252149825856923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56A1-422B-B503-5FD12B44FA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'[Subvention équilibre Ville pour CCAS - 03.10.2025.xlsx]Graph Subv'!$A$5:$A$20</c:f>
              <c:strCache>
                <c:ptCount val="16"/>
                <c:pt idx="0">
                  <c:v>Masse salariale du CCAS</c:v>
                </c:pt>
                <c:pt idx="1">
                  <c:v>Foyers restaurant seniors</c:v>
                </c:pt>
                <c:pt idx="2">
                  <c:v>Port de repas</c:v>
                </c:pt>
                <c:pt idx="3">
                  <c:v>Budgets annexes SAAD et SSIAD</c:v>
                </c:pt>
                <c:pt idx="4">
                  <c:v>Animation</c:v>
                </c:pt>
                <c:pt idx="5">
                  <c:v>Accueil et coordination du CCAS</c:v>
                </c:pt>
                <c:pt idx="6">
                  <c:v>DSP Résidence autonomie Plein Ciel</c:v>
                </c:pt>
                <c:pt idx="7">
                  <c:v>Aides facultatives</c:v>
                </c:pt>
                <c:pt idx="8">
                  <c:v>Epicerie sociale</c:v>
                </c:pt>
                <c:pt idx="9">
                  <c:v>Accueil de jour - RDS</c:v>
                </c:pt>
                <c:pt idx="10">
                  <c:v>Résidence autonomie Jean Brocas</c:v>
                </c:pt>
                <c:pt idx="11">
                  <c:v>RSA</c:v>
                </c:pt>
                <c:pt idx="12">
                  <c:v>Subvention GIP CLIC / FSL / FSE</c:v>
                </c:pt>
                <c:pt idx="13">
                  <c:v>Lutte contre les violences intra-f</c:v>
                </c:pt>
                <c:pt idx="14">
                  <c:v>Relais des Aidants</c:v>
                </c:pt>
                <c:pt idx="15">
                  <c:v>ALT</c:v>
                </c:pt>
              </c:strCache>
            </c:strRef>
          </c:cat>
          <c:val>
            <c:numRef>
              <c:f>'[Subvention équilibre Ville pour CCAS - 03.10.2025.xlsx]Graph Subv'!$G$5:$G$20</c:f>
              <c:numCache>
                <c:formatCode>0.0%</c:formatCode>
                <c:ptCount val="16"/>
                <c:pt idx="0">
                  <c:v>0.19110654128019985</c:v>
                </c:pt>
                <c:pt idx="1">
                  <c:v>0.20532504071176005</c:v>
                </c:pt>
                <c:pt idx="2">
                  <c:v>0.15288523302415988</c:v>
                </c:pt>
                <c:pt idx="3">
                  <c:v>0.13797892280430429</c:v>
                </c:pt>
                <c:pt idx="4">
                  <c:v>2.7092381265147621E-2</c:v>
                </c:pt>
                <c:pt idx="5">
                  <c:v>6.8110698104448808E-2</c:v>
                </c:pt>
                <c:pt idx="6">
                  <c:v>3.583285870312003E-2</c:v>
                </c:pt>
                <c:pt idx="7">
                  <c:v>3.3288684073972515E-2</c:v>
                </c:pt>
                <c:pt idx="8">
                  <c:v>2.144954688818785E-2</c:v>
                </c:pt>
                <c:pt idx="9">
                  <c:v>1.6869624144768038E-2</c:v>
                </c:pt>
                <c:pt idx="10">
                  <c:v>2.1395906148648614E-2</c:v>
                </c:pt>
                <c:pt idx="11">
                  <c:v>1.3719674140819951E-2</c:v>
                </c:pt>
                <c:pt idx="12">
                  <c:v>1.3495664929657444E-2</c:v>
                </c:pt>
                <c:pt idx="13">
                  <c:v>2.2434634947402689E-2</c:v>
                </c:pt>
                <c:pt idx="14">
                  <c:v>2.1497417356819669E-2</c:v>
                </c:pt>
                <c:pt idx="15">
                  <c:v>1.7517171476582834E-2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56A1-422B-B503-5FD12B44FA87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381769-3330-4D9C-A907-8B4040A9F545}" type="datetimeFigureOut">
              <a:rPr lang="fr-FR" smtClean="0"/>
              <a:t>21/11/2025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048C3-92AB-47E2-B508-DF2FFB819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576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A048C3-92AB-47E2-B508-DF2FFB8195D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594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8105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990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501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8631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144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0825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286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7400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463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7151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9756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057CE-DC01-8E40-A670-B4483A30BF0A}" type="datetimeFigureOut">
              <a:rPr lang="fr-FR" smtClean="0"/>
              <a:t>21/11/2025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1BC96-9A1D-2C4D-940B-AEB06550B2C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8778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63049" cy="6966583"/>
          </a:xfrm>
          <a:prstGeom prst="rect">
            <a:avLst/>
          </a:prstGeom>
          <a:solidFill>
            <a:srgbClr val="2839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19050" y="1720562"/>
            <a:ext cx="91376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4800" dirty="0">
                <a:solidFill>
                  <a:schemeClr val="bg1"/>
                </a:solidFill>
                <a:latin typeface="Calibri Light"/>
                <a:cs typeface="Calibri Light"/>
              </a:rPr>
              <a:t>Rapport d’orientations budgétaires </a:t>
            </a:r>
          </a:p>
          <a:p>
            <a:pPr lvl="0" algn="ctr"/>
            <a:r>
              <a:rPr lang="fr-FR" sz="4800" dirty="0">
                <a:solidFill>
                  <a:schemeClr val="bg1"/>
                </a:solidFill>
                <a:latin typeface="Calibri Light"/>
                <a:cs typeface="Calibri Light"/>
              </a:rPr>
              <a:t>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6350" y="5671416"/>
            <a:ext cx="9137650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fr-FR" sz="2400" dirty="0">
                <a:solidFill>
                  <a:schemeClr val="bg1"/>
                </a:solidFill>
                <a:latin typeface="Calibri Light"/>
                <a:cs typeface="Calibri Light"/>
              </a:rPr>
              <a:t>20 novembre 2025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050" y="3526712"/>
            <a:ext cx="91376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fr-FR" sz="3200" dirty="0">
              <a:solidFill>
                <a:schemeClr val="bg1"/>
              </a:solidFill>
              <a:latin typeface="Calibri Light"/>
              <a:cs typeface="Calibri Light"/>
            </a:endParaRPr>
          </a:p>
          <a:p>
            <a:pPr lvl="0" algn="ctr"/>
            <a:r>
              <a:rPr lang="fr-FR" sz="3200" dirty="0">
                <a:solidFill>
                  <a:schemeClr val="bg1"/>
                </a:solidFill>
                <a:latin typeface="Calibri Light"/>
                <a:cs typeface="Calibri Light"/>
              </a:rPr>
              <a:t>CCAS de Mérignac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3416335-A222-437E-9CCB-2DEEA63B1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1" name="Image 10" descr="Logo_merignac_horizontal Quadri">
            <a:extLst>
              <a:ext uri="{FF2B5EF4-FFF2-40B4-BE49-F238E27FC236}">
                <a16:creationId xmlns:a16="http://schemas.microsoft.com/office/drawing/2014/main" id="{41F7AAF5-6372-4879-819D-7F36A6B07D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06" y="547791"/>
            <a:ext cx="1495425" cy="247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4535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EC5B264-F0D5-4E5E-ACDA-88F94A96A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334644"/>
            <a:ext cx="7882128" cy="107691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18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Répartition par thématique des secours organismes 202</a:t>
            </a:r>
            <a:r>
              <a:rPr lang="fr-FR" sz="1800" u="sng" dirty="0">
                <a:latin typeface="Arial" panose="020B0604020202020204" pitchFamily="34" charset="0"/>
                <a:ea typeface="Times New Roman" panose="02020603050405020304" pitchFamily="18" charset="0"/>
              </a:rPr>
              <a:t>5</a:t>
            </a:r>
            <a:b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sz="35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079" y="0"/>
            <a:ext cx="7879842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1512994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EDAB022E-1873-F92A-09F3-733B3612C5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9376762"/>
              </p:ext>
            </p:extLst>
          </p:nvPr>
        </p:nvGraphicFramePr>
        <p:xfrm>
          <a:off x="722376" y="1632718"/>
          <a:ext cx="7788402" cy="4854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860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EC5B264-F0D5-4E5E-ACDA-88F94A96A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334643"/>
            <a:ext cx="7882128" cy="80666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1800" u="sng" dirty="0">
                <a:latin typeface="Arial" panose="020B0604020202020204" pitchFamily="34" charset="0"/>
                <a:ea typeface="Times New Roman" panose="02020603050405020304" pitchFamily="18" charset="0"/>
              </a:rPr>
              <a:t>Les orientations budgétaires 2026 du CCAS de Mérignac</a:t>
            </a:r>
            <a:b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r-F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Synthèse</a:t>
            </a:r>
            <a:endParaRPr lang="fr-FR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079" y="0"/>
            <a:ext cx="7879842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1512994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Zone de texte 2">
            <a:extLst>
              <a:ext uri="{FF2B5EF4-FFF2-40B4-BE49-F238E27FC236}">
                <a16:creationId xmlns:a16="http://schemas.microsoft.com/office/drawing/2014/main" id="{956F2953-A2D9-AADD-DA7E-2C0E8179D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078" y="1689565"/>
            <a:ext cx="7880985" cy="452835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20000"/>
              </a:lnSpc>
              <a:spcAft>
                <a:spcPts val="710"/>
              </a:spcAft>
              <a:buNone/>
            </a:pPr>
            <a:r>
              <a:rPr lang="fr-FR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Dans ce contexte, il est proposé de retenir les orientations budgétaires suivantes pour 2026 :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710"/>
              </a:spcAft>
              <a:buNone/>
            </a:pPr>
            <a:r>
              <a:rPr lang="fr-FR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710"/>
              </a:spcAft>
              <a:buFont typeface="Arial" panose="020B0604020202020204" pitchFamily="34" charset="0"/>
              <a:buChar char="-"/>
            </a:pP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Maintien de l’ensemble des services du CCAS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710"/>
              </a:spcAft>
              <a:buFont typeface="Arial" panose="020B0604020202020204" pitchFamily="34" charset="0"/>
              <a:buChar char="-"/>
            </a:pP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Poursuite et développer l’expérimentation d’une cohabitation pour hommes seuls et victimes de violences intrafamiliales et travailleurs pauvres,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710"/>
              </a:spcAft>
              <a:buFont typeface="Arial" panose="020B0604020202020204" pitchFamily="34" charset="0"/>
              <a:buChar char="-"/>
            </a:pP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Développer le partenariat avec l’AIVS pour proposer une offre de logement plus importante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710"/>
              </a:spcAft>
              <a:buFont typeface="Arial" panose="020B0604020202020204" pitchFamily="34" charset="0"/>
              <a:buChar char="-"/>
            </a:pP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Poursuite de la convention de partenariat avec le SAMU Social et développer la version mobile du relais des solidarités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710"/>
              </a:spcAft>
              <a:buFont typeface="Arial" panose="020B0604020202020204" pitchFamily="34" charset="0"/>
              <a:buChar char="-"/>
            </a:pP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Projet d’Epicerie Sociale et Solidaire mobile 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710"/>
              </a:spcAft>
              <a:buFont typeface="Arial" panose="020B0604020202020204" pitchFamily="34" charset="0"/>
              <a:buChar char="-"/>
            </a:pP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Continuer l’expérimentation de la résorption in situ au Phare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710"/>
              </a:spcAft>
              <a:buFont typeface="Arial" panose="020B0604020202020204" pitchFamily="34" charset="0"/>
              <a:buChar char="-"/>
            </a:pP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Mettre en œuvre le plan local de santé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710"/>
              </a:spcAft>
              <a:buFont typeface="Arial" panose="020B0604020202020204" pitchFamily="34" charset="0"/>
              <a:buChar char="-"/>
            </a:pP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L’amélioration de l’accueil du CCAS 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710"/>
              </a:spcAft>
              <a:buFont typeface="Arial" panose="020B0604020202020204" pitchFamily="34" charset="0"/>
              <a:buChar char="-"/>
            </a:pP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Accompagner les résidents pendant les travaux de la résidence autonomie Jean Brocas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710"/>
              </a:spcAft>
              <a:buFont typeface="Arial" panose="020B0604020202020204" pitchFamily="34" charset="0"/>
              <a:buChar char="-"/>
            </a:pP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Reprendre en régie la gestion de la résidence Plein Ciel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710"/>
              </a:spcAft>
              <a:buFont typeface="Arial" panose="020B0604020202020204" pitchFamily="34" charset="0"/>
              <a:buChar char="-"/>
            </a:pPr>
            <a:r>
              <a:rPr lang="fr-FR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budget dédié pour la lutte contre l’isolement et actions de bénévolat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913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4EE237-65D4-4E2E-9254-6125D67B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" y="1153572"/>
            <a:ext cx="3123168" cy="446116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FFFF"/>
                </a:solidFill>
              </a:rPr>
              <a:t>Les dépenses de personnel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EAA8ABEC-187A-110F-E25B-B7069D07BD2B}"/>
              </a:ext>
            </a:extLst>
          </p:cNvPr>
          <p:cNvSpPr txBox="1"/>
          <p:nvPr/>
        </p:nvSpPr>
        <p:spPr>
          <a:xfrm>
            <a:off x="2264450" y="5988182"/>
            <a:ext cx="546864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Les charges de personnel augmentent régulièrement d’une année sur l’autre à personnel constant avec les avancements d’échelons et de grade (effet du GVT – glissement-vieillesse-technicité).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2E932C29-4BD3-028E-018E-70651EA30B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806121"/>
              </p:ext>
            </p:extLst>
          </p:nvPr>
        </p:nvGraphicFramePr>
        <p:xfrm>
          <a:off x="2419221" y="109123"/>
          <a:ext cx="6626808" cy="61595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28351">
                  <a:extLst>
                    <a:ext uri="{9D8B030D-6E8A-4147-A177-3AD203B41FA5}">
                      <a16:colId xmlns:a16="http://schemas.microsoft.com/office/drawing/2014/main" val="4196628960"/>
                    </a:ext>
                  </a:extLst>
                </a:gridCol>
                <a:gridCol w="828351">
                  <a:extLst>
                    <a:ext uri="{9D8B030D-6E8A-4147-A177-3AD203B41FA5}">
                      <a16:colId xmlns:a16="http://schemas.microsoft.com/office/drawing/2014/main" val="2419144090"/>
                    </a:ext>
                  </a:extLst>
                </a:gridCol>
                <a:gridCol w="828351">
                  <a:extLst>
                    <a:ext uri="{9D8B030D-6E8A-4147-A177-3AD203B41FA5}">
                      <a16:colId xmlns:a16="http://schemas.microsoft.com/office/drawing/2014/main" val="2970769663"/>
                    </a:ext>
                  </a:extLst>
                </a:gridCol>
                <a:gridCol w="828351">
                  <a:extLst>
                    <a:ext uri="{9D8B030D-6E8A-4147-A177-3AD203B41FA5}">
                      <a16:colId xmlns:a16="http://schemas.microsoft.com/office/drawing/2014/main" val="573089587"/>
                    </a:ext>
                  </a:extLst>
                </a:gridCol>
                <a:gridCol w="828351">
                  <a:extLst>
                    <a:ext uri="{9D8B030D-6E8A-4147-A177-3AD203B41FA5}">
                      <a16:colId xmlns:a16="http://schemas.microsoft.com/office/drawing/2014/main" val="786768692"/>
                    </a:ext>
                  </a:extLst>
                </a:gridCol>
                <a:gridCol w="828351">
                  <a:extLst>
                    <a:ext uri="{9D8B030D-6E8A-4147-A177-3AD203B41FA5}">
                      <a16:colId xmlns:a16="http://schemas.microsoft.com/office/drawing/2014/main" val="3067681974"/>
                    </a:ext>
                  </a:extLst>
                </a:gridCol>
                <a:gridCol w="828351">
                  <a:extLst>
                    <a:ext uri="{9D8B030D-6E8A-4147-A177-3AD203B41FA5}">
                      <a16:colId xmlns:a16="http://schemas.microsoft.com/office/drawing/2014/main" val="2254655262"/>
                    </a:ext>
                  </a:extLst>
                </a:gridCol>
                <a:gridCol w="828351">
                  <a:extLst>
                    <a:ext uri="{9D8B030D-6E8A-4147-A177-3AD203B41FA5}">
                      <a16:colId xmlns:a16="http://schemas.microsoft.com/office/drawing/2014/main" val="2841189127"/>
                    </a:ext>
                  </a:extLst>
                </a:gridCol>
              </a:tblGrid>
              <a:tr h="3079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2019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2020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2021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2022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2023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2024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Pré CA 2025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2026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10039377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2 762 386 €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2 891 289 €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3 099 322 €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3 339 520 €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3 616 982 €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3 894 855 €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4 225 000 €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 dirty="0">
                          <a:effectLst/>
                        </a:rPr>
                        <a:t>4 425 000 €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24336675"/>
                  </a:ext>
                </a:extLst>
              </a:tr>
            </a:tbl>
          </a:graphicData>
        </a:graphic>
      </p:graphicFrame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C24877C8-AE9B-0B4C-6186-65B2F4EC11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7018153"/>
              </p:ext>
            </p:extLst>
          </p:nvPr>
        </p:nvGraphicFramePr>
        <p:xfrm>
          <a:off x="3125454" y="897731"/>
          <a:ext cx="6129671" cy="5062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9815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EC5B264-F0D5-4E5E-ACDA-88F94A96A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334643"/>
            <a:ext cx="7882128" cy="80666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1800" u="sng" dirty="0">
                <a:latin typeface="Arial" panose="020B0604020202020204" pitchFamily="34" charset="0"/>
                <a:ea typeface="Times New Roman" panose="02020603050405020304" pitchFamily="18" charset="0"/>
              </a:rPr>
              <a:t>Les dépenses de personnel pour l’année 2026 du CCAS de Mérignac</a:t>
            </a:r>
            <a:b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r-F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Synthèse</a:t>
            </a:r>
            <a:endParaRPr lang="fr-FR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079" y="0"/>
            <a:ext cx="7879842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1512994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one de texte 2">
            <a:extLst>
              <a:ext uri="{FF2B5EF4-FFF2-40B4-BE49-F238E27FC236}">
                <a16:creationId xmlns:a16="http://schemas.microsoft.com/office/drawing/2014/main" id="{16B6B636-06AD-9F1C-5F5F-837811912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114" y="1284570"/>
            <a:ext cx="8447315" cy="540919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fr-FR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fr-FR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fr-FR" sz="1600" dirty="0"/>
              <a:t>Le rattachement de 7 agents du SAAD au budget principal du CCAS (236 K€)</a:t>
            </a:r>
          </a:p>
          <a:p>
            <a:pPr lvl="0" algn="just"/>
            <a:endParaRPr lang="fr-FR" sz="1600" dirty="0"/>
          </a:p>
          <a:p>
            <a:pPr marL="285750" lvl="0" indent="-285750" algn="just">
              <a:buFontTx/>
              <a:buChar char="-"/>
            </a:pPr>
            <a:r>
              <a:rPr lang="fr-FR" sz="1600" dirty="0"/>
              <a:t>Le maintien jusqu’en juin 2026 de deux agents (1,5 ETP) pour la résorption du bidonville Zone du Phare </a:t>
            </a:r>
          </a:p>
          <a:p>
            <a:pPr lvl="0" algn="just"/>
            <a:endParaRPr lang="fr-FR" sz="1600" dirty="0"/>
          </a:p>
          <a:p>
            <a:pPr marL="285750" lvl="0" indent="-285750" algn="just">
              <a:buFontTx/>
              <a:buChar char="-"/>
            </a:pPr>
            <a:r>
              <a:rPr lang="fr-FR" sz="1600" dirty="0"/>
              <a:t>La pérennisation d’un poste d’accueil CCAS actuellement en renfort d’activité</a:t>
            </a:r>
          </a:p>
          <a:p>
            <a:pPr lvl="0" algn="just"/>
            <a:endParaRPr lang="fr-FR" sz="1600" dirty="0"/>
          </a:p>
          <a:p>
            <a:pPr marL="285750" lvl="0" indent="-285750" algn="just">
              <a:buFontTx/>
              <a:buChar char="-"/>
            </a:pPr>
            <a:r>
              <a:rPr lang="fr-FR" sz="1600" dirty="0"/>
              <a:t>La mission de deux agents (psychologue et travailleur social) à la maison des femmes</a:t>
            </a:r>
          </a:p>
          <a:p>
            <a:pPr lvl="0" algn="just"/>
            <a:endParaRPr lang="fr-FR" sz="1600" dirty="0"/>
          </a:p>
          <a:p>
            <a:pPr marL="285750" lvl="0" indent="-285750" algn="just">
              <a:buFontTx/>
              <a:buChar char="-"/>
            </a:pPr>
            <a:r>
              <a:rPr lang="fr-FR" sz="1600" dirty="0"/>
              <a:t>Le maintien au recours de contractuels en renfort pour les absences/congés au sein des équipes (restauration séniors, relais des solidarités, accueil social de polyvalence et permanences d’urgences sociales)</a:t>
            </a:r>
          </a:p>
          <a:p>
            <a:pPr lvl="0" algn="just"/>
            <a:endParaRPr lang="fr-FR" sz="1600" dirty="0"/>
          </a:p>
          <a:p>
            <a:pPr marL="285750" lvl="0" indent="-285750" algn="just">
              <a:buFontTx/>
              <a:buChar char="-"/>
            </a:pPr>
            <a:r>
              <a:rPr lang="fr-FR" sz="1600" dirty="0"/>
              <a:t>Deux agents en service civique</a:t>
            </a:r>
          </a:p>
          <a:p>
            <a:pPr lvl="0" algn="just"/>
            <a:endParaRPr lang="fr-FR" sz="1600" dirty="0"/>
          </a:p>
          <a:p>
            <a:pPr marL="285750" lvl="0" indent="-285750" algn="just">
              <a:buFontTx/>
              <a:buChar char="-"/>
            </a:pPr>
            <a:r>
              <a:rPr lang="fr-FR" sz="1600" dirty="0"/>
              <a:t>Saisonniers d’été sur la mission de lutte contre l’isolement / plan canicule</a:t>
            </a:r>
          </a:p>
          <a:p>
            <a:pPr lvl="0" algn="just"/>
            <a:endParaRPr lang="fr-FR" sz="1600" dirty="0"/>
          </a:p>
          <a:p>
            <a:pPr marL="285750" lvl="0" indent="-285750" algn="just">
              <a:buFontTx/>
              <a:buChar char="-"/>
            </a:pPr>
            <a:r>
              <a:rPr lang="fr-FR" sz="1600" dirty="0"/>
              <a:t>Augmentation du taux de la CNRACL (60 K€)</a:t>
            </a:r>
          </a:p>
          <a:p>
            <a:pPr lvl="0"/>
            <a:endParaRPr lang="fr-FR" sz="1600" dirty="0"/>
          </a:p>
          <a:p>
            <a:pPr marL="285750" lvl="0" indent="-285750">
              <a:buFontTx/>
              <a:buChar char="-"/>
            </a:pPr>
            <a:r>
              <a:rPr lang="fr-FR" sz="1600" dirty="0"/>
              <a:t>Augmentation de la participation employeur pour la Prévoyance (38 K€)</a:t>
            </a:r>
          </a:p>
          <a:p>
            <a:pPr marL="285750" lvl="0" indent="-285750">
              <a:buFontTx/>
              <a:buChar char="-"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200085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4EE237-65D4-4E2E-9254-6125D67B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" y="1153572"/>
            <a:ext cx="3123168" cy="446116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FFFF"/>
                </a:solidFill>
              </a:rPr>
              <a:t>Les recettes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C61A4F5-973D-8810-703C-84632DE0A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265571"/>
              </p:ext>
            </p:extLst>
          </p:nvPr>
        </p:nvGraphicFramePr>
        <p:xfrm>
          <a:off x="2650328" y="250781"/>
          <a:ext cx="6075048" cy="59690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67864">
                  <a:extLst>
                    <a:ext uri="{9D8B030D-6E8A-4147-A177-3AD203B41FA5}">
                      <a16:colId xmlns:a16="http://schemas.microsoft.com/office/drawing/2014/main" val="1830041953"/>
                    </a:ext>
                  </a:extLst>
                </a:gridCol>
                <a:gridCol w="867864">
                  <a:extLst>
                    <a:ext uri="{9D8B030D-6E8A-4147-A177-3AD203B41FA5}">
                      <a16:colId xmlns:a16="http://schemas.microsoft.com/office/drawing/2014/main" val="1702528121"/>
                    </a:ext>
                  </a:extLst>
                </a:gridCol>
                <a:gridCol w="867864">
                  <a:extLst>
                    <a:ext uri="{9D8B030D-6E8A-4147-A177-3AD203B41FA5}">
                      <a16:colId xmlns:a16="http://schemas.microsoft.com/office/drawing/2014/main" val="601555707"/>
                    </a:ext>
                  </a:extLst>
                </a:gridCol>
                <a:gridCol w="867864">
                  <a:extLst>
                    <a:ext uri="{9D8B030D-6E8A-4147-A177-3AD203B41FA5}">
                      <a16:colId xmlns:a16="http://schemas.microsoft.com/office/drawing/2014/main" val="89063172"/>
                    </a:ext>
                  </a:extLst>
                </a:gridCol>
                <a:gridCol w="867864">
                  <a:extLst>
                    <a:ext uri="{9D8B030D-6E8A-4147-A177-3AD203B41FA5}">
                      <a16:colId xmlns:a16="http://schemas.microsoft.com/office/drawing/2014/main" val="2567348285"/>
                    </a:ext>
                  </a:extLst>
                </a:gridCol>
                <a:gridCol w="867864">
                  <a:extLst>
                    <a:ext uri="{9D8B030D-6E8A-4147-A177-3AD203B41FA5}">
                      <a16:colId xmlns:a16="http://schemas.microsoft.com/office/drawing/2014/main" val="2899140528"/>
                    </a:ext>
                  </a:extLst>
                </a:gridCol>
                <a:gridCol w="867864">
                  <a:extLst>
                    <a:ext uri="{9D8B030D-6E8A-4147-A177-3AD203B41FA5}">
                      <a16:colId xmlns:a16="http://schemas.microsoft.com/office/drawing/2014/main" val="1283445554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2020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2021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2022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2023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2024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Pré CA 2025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2026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0803271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FR" sz="1000">
                          <a:effectLst/>
                        </a:rPr>
                        <a:t>1 048 034 €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FR" sz="1000">
                          <a:effectLst/>
                        </a:rPr>
                        <a:t>1 011 760 €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FR" sz="1000">
                          <a:effectLst/>
                        </a:rPr>
                        <a:t>1 071 987 €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FR" sz="1000">
                          <a:effectLst/>
                        </a:rPr>
                        <a:t>1 132 926 €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fr-FR" sz="1000">
                          <a:effectLst/>
                        </a:rPr>
                        <a:t>1 255 291 €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000">
                          <a:effectLst/>
                        </a:rPr>
                        <a:t> 1 194 000 €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000" dirty="0">
                          <a:effectLst/>
                        </a:rPr>
                        <a:t>1 153 000 € 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28505069"/>
                  </a:ext>
                </a:extLst>
              </a:tr>
            </a:tbl>
          </a:graphicData>
        </a:graphic>
      </p:graphicFrame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3C904447-0E41-6E3A-EF61-5D2DC8B77D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0030350"/>
              </p:ext>
            </p:extLst>
          </p:nvPr>
        </p:nvGraphicFramePr>
        <p:xfrm>
          <a:off x="3125454" y="1471589"/>
          <a:ext cx="6464300" cy="5296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3625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4EE237-65D4-4E2E-9254-6125D67B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" y="1153572"/>
            <a:ext cx="3123168" cy="446116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FFFF"/>
                </a:solidFill>
              </a:rPr>
              <a:t>La subvention d’équilibre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993EAD2-1FD4-EEEC-0B96-DBB1BF8E6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2372" y="405829"/>
            <a:ext cx="46458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0" algn="l"/>
              </a:tabLst>
            </a:pPr>
            <a:r>
              <a:rPr kumimoji="0" lang="fr-FR" altLang="fr-FR" sz="10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Tableau récapitulatif du montant de la subvention d’équilibre au profit du CCAS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0" algn="l"/>
              </a:tabLst>
            </a:pPr>
            <a:endParaRPr lang="fr-FR" altLang="fr-FR" sz="1000" u="sng" dirty="0">
              <a:cs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2946D48-4D7B-0A39-D7BA-91E022660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4516" y="49290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42FAB60-4526-B9A9-F568-36B6C2A0C9C0}"/>
              </a:ext>
            </a:extLst>
          </p:cNvPr>
          <p:cNvSpPr txBox="1"/>
          <p:nvPr/>
        </p:nvSpPr>
        <p:spPr>
          <a:xfrm>
            <a:off x="3272707" y="1867408"/>
            <a:ext cx="58712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67250" algn="l"/>
              </a:tabLst>
            </a:pPr>
            <a:r>
              <a:rPr lang="fr-FR" altLang="fr-FR" sz="1400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 augmentation de la </a:t>
            </a:r>
            <a:r>
              <a:rPr kumimoji="0" lang="fr-FR" altLang="fr-FR" sz="1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subvention d’équilibre nécessaire pour 2026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BE5FBFE-A8B6-1FC1-4912-9319E2CC02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064690"/>
              </p:ext>
            </p:extLst>
          </p:nvPr>
        </p:nvGraphicFramePr>
        <p:xfrm>
          <a:off x="2902169" y="781650"/>
          <a:ext cx="6024120" cy="76454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661784">
                  <a:extLst>
                    <a:ext uri="{9D8B030D-6E8A-4147-A177-3AD203B41FA5}">
                      <a16:colId xmlns:a16="http://schemas.microsoft.com/office/drawing/2014/main" val="2095143152"/>
                    </a:ext>
                  </a:extLst>
                </a:gridCol>
                <a:gridCol w="612560">
                  <a:extLst>
                    <a:ext uri="{9D8B030D-6E8A-4147-A177-3AD203B41FA5}">
                      <a16:colId xmlns:a16="http://schemas.microsoft.com/office/drawing/2014/main" val="1991495234"/>
                    </a:ext>
                  </a:extLst>
                </a:gridCol>
                <a:gridCol w="593722">
                  <a:extLst>
                    <a:ext uri="{9D8B030D-6E8A-4147-A177-3AD203B41FA5}">
                      <a16:colId xmlns:a16="http://schemas.microsoft.com/office/drawing/2014/main" val="684346531"/>
                    </a:ext>
                  </a:extLst>
                </a:gridCol>
                <a:gridCol w="593722">
                  <a:extLst>
                    <a:ext uri="{9D8B030D-6E8A-4147-A177-3AD203B41FA5}">
                      <a16:colId xmlns:a16="http://schemas.microsoft.com/office/drawing/2014/main" val="2309890011"/>
                    </a:ext>
                  </a:extLst>
                </a:gridCol>
                <a:gridCol w="593722">
                  <a:extLst>
                    <a:ext uri="{9D8B030D-6E8A-4147-A177-3AD203B41FA5}">
                      <a16:colId xmlns:a16="http://schemas.microsoft.com/office/drawing/2014/main" val="3714539328"/>
                    </a:ext>
                  </a:extLst>
                </a:gridCol>
                <a:gridCol w="593722">
                  <a:extLst>
                    <a:ext uri="{9D8B030D-6E8A-4147-A177-3AD203B41FA5}">
                      <a16:colId xmlns:a16="http://schemas.microsoft.com/office/drawing/2014/main" val="961142803"/>
                    </a:ext>
                  </a:extLst>
                </a:gridCol>
                <a:gridCol w="593722">
                  <a:extLst>
                    <a:ext uri="{9D8B030D-6E8A-4147-A177-3AD203B41FA5}">
                      <a16:colId xmlns:a16="http://schemas.microsoft.com/office/drawing/2014/main" val="608203653"/>
                    </a:ext>
                  </a:extLst>
                </a:gridCol>
                <a:gridCol w="593722">
                  <a:extLst>
                    <a:ext uri="{9D8B030D-6E8A-4147-A177-3AD203B41FA5}">
                      <a16:colId xmlns:a16="http://schemas.microsoft.com/office/drawing/2014/main" val="366389835"/>
                    </a:ext>
                  </a:extLst>
                </a:gridCol>
                <a:gridCol w="593722">
                  <a:extLst>
                    <a:ext uri="{9D8B030D-6E8A-4147-A177-3AD203B41FA5}">
                      <a16:colId xmlns:a16="http://schemas.microsoft.com/office/drawing/2014/main" val="3904366367"/>
                    </a:ext>
                  </a:extLst>
                </a:gridCol>
                <a:gridCol w="593722">
                  <a:extLst>
                    <a:ext uri="{9D8B030D-6E8A-4147-A177-3AD203B41FA5}">
                      <a16:colId xmlns:a16="http://schemas.microsoft.com/office/drawing/2014/main" val="4024059496"/>
                    </a:ext>
                  </a:extLst>
                </a:gridCol>
              </a:tblGrid>
              <a:tr h="382270">
                <a:tc>
                  <a:txBody>
                    <a:bodyPr/>
                    <a:lstStyle/>
                    <a:p>
                      <a:pPr marL="13970" algn="ctr"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Année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2017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 dirty="0">
                          <a:effectLst/>
                        </a:rPr>
                        <a:t>2018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2019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2020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2021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2022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2023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2024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2025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9699946"/>
                  </a:ext>
                </a:extLst>
              </a:tr>
              <a:tr h="382270"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Montant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3,6 M€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3,2 M€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3,6 M€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4 M€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4,1 M€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4,5 M€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5,3 M€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>
                          <a:effectLst/>
                        </a:rPr>
                        <a:t>5,3 M€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1980565" algn="l"/>
                        </a:tabLst>
                      </a:pPr>
                      <a:r>
                        <a:rPr lang="fr-FR" sz="1000" dirty="0">
                          <a:effectLst/>
                        </a:rPr>
                        <a:t>5,58 M€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6711227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DDAA9B25-F4D2-508E-266B-DA97A1BD4B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02719"/>
              </p:ext>
            </p:extLst>
          </p:nvPr>
        </p:nvGraphicFramePr>
        <p:xfrm>
          <a:off x="3168744" y="2238837"/>
          <a:ext cx="5757545" cy="408343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286920">
                  <a:extLst>
                    <a:ext uri="{9D8B030D-6E8A-4147-A177-3AD203B41FA5}">
                      <a16:colId xmlns:a16="http://schemas.microsoft.com/office/drawing/2014/main" val="154735737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14875072"/>
                    </a:ext>
                  </a:extLst>
                </a:gridCol>
                <a:gridCol w="1099025">
                  <a:extLst>
                    <a:ext uri="{9D8B030D-6E8A-4147-A177-3AD203B41FA5}">
                      <a16:colId xmlns:a16="http://schemas.microsoft.com/office/drawing/2014/main" val="913620020"/>
                    </a:ext>
                  </a:extLst>
                </a:gridCol>
              </a:tblGrid>
              <a:tr h="3345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 dirty="0">
                          <a:effectLst/>
                        </a:rPr>
                        <a:t>Objet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 dirty="0">
                          <a:effectLst/>
                        </a:rPr>
                        <a:t>Montant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>
                          <a:effectLst/>
                        </a:rPr>
                        <a:t>Augmentation</a:t>
                      </a:r>
                      <a:endParaRPr lang="fr-F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10807705"/>
                  </a:ext>
                </a:extLst>
              </a:tr>
              <a:tr h="3345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dirty="0">
                          <a:effectLst/>
                        </a:rPr>
                        <a:t>Subvention de la Ville au CCAS 2025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dirty="0">
                          <a:effectLst/>
                        </a:rPr>
                        <a:t>5 300 000 €</a:t>
                      </a:r>
                      <a:endParaRPr lang="fr-F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100" dirty="0">
                          <a:effectLst/>
                        </a:rPr>
                        <a:t>-</a:t>
                      </a:r>
                      <a:endParaRPr lang="fr-F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51649573"/>
                  </a:ext>
                </a:extLst>
              </a:tr>
              <a:tr h="3345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RH - Glissement Vieillesse Technicité (+1,5 %)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+ 63 000 €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+ 1,19 %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13082444"/>
                  </a:ext>
                </a:extLst>
              </a:tr>
              <a:tr h="3345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RH - Augmentation cotisation CNRACL (+ 3 points)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+ 60 000 €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+ 1,13 %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5009364"/>
                  </a:ext>
                </a:extLst>
              </a:tr>
              <a:tr h="3345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RH - Augmentation Participation Prévoyance 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+ 38 000 €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+ 0,72 %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44016716"/>
                  </a:ext>
                </a:extLst>
              </a:tr>
              <a:tr h="3345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BA - Déficit Budget annexe RA Plein Ciel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+ 200 000 €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+ 3,77 %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13629219"/>
                  </a:ext>
                </a:extLst>
              </a:tr>
              <a:tr h="35760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SUBV - Désengagement des partenaires financiers</a:t>
                      </a:r>
                      <a:endParaRPr lang="fr-FR" sz="120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Conférence des Financeurs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+ 50 000 €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+ 0,94 %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76086823"/>
                  </a:ext>
                </a:extLst>
              </a:tr>
              <a:tr h="35760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SUBV - Désengagement des partenaires financiers</a:t>
                      </a:r>
                      <a:endParaRPr lang="fr-FR" sz="1200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Département AAP Mieux manger pour Tous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+ 15 000 €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+ 0,28 %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79544535"/>
                  </a:ext>
                </a:extLst>
              </a:tr>
              <a:tr h="35760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SUBV - Désengagement des partenaires financiers</a:t>
                      </a:r>
                      <a:endParaRPr lang="fr-FR" sz="1200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FSE + Lutte contre les VIF</a:t>
                      </a:r>
                      <a:endParaRPr lang="fr-FR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+ 35 000 €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+ 0,7 %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26651601"/>
                  </a:ext>
                </a:extLst>
              </a:tr>
              <a:tr h="3345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RECETTES – Diminution des recettes usagers 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>
                          <a:effectLst/>
                        </a:rPr>
                        <a:t>+ 40 000 €</a:t>
                      </a:r>
                      <a:endParaRPr lang="fr-F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+ 0,75 %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8451786"/>
                  </a:ext>
                </a:extLst>
              </a:tr>
              <a:tr h="3345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La Cuisine – Augmentation du tarif repas seniors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+ 35 000 €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+ 0,7 %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64525939"/>
                  </a:ext>
                </a:extLst>
              </a:tr>
              <a:tr h="3345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dirty="0">
                          <a:effectLst/>
                        </a:rPr>
                        <a:t>Subvention de la Ville au CCAS 2026</a:t>
                      </a:r>
                      <a:endParaRPr lang="fr-F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400" b="1" dirty="0">
                          <a:effectLst/>
                        </a:rPr>
                        <a:t>5 836 000 €</a:t>
                      </a:r>
                      <a:endParaRPr lang="fr-F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0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61645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597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5A441A-BC2C-7C9F-535E-AF18C86FC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AC477752-ACCA-41C1-9B1D-D0CED1F9C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64D483E-3777-8077-BD10-8384FFA35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3751"/>
            <a:ext cx="8069036" cy="73002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21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L’utilisation</a:t>
            </a:r>
            <a:r>
              <a:rPr lang="en-US" sz="2100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 la subvention </a:t>
            </a:r>
            <a:r>
              <a:rPr lang="en-US" sz="2100" u="sng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d’équilibre</a:t>
            </a:r>
            <a:r>
              <a:rPr lang="en-US" sz="2100" u="sng" dirty="0"/>
              <a:t> </a:t>
            </a:r>
            <a:r>
              <a:rPr lang="en-US" sz="2100" u="sng" dirty="0" err="1"/>
              <a:t>en</a:t>
            </a:r>
            <a:r>
              <a:rPr lang="en-US" sz="2100" u="sng" dirty="0"/>
              <a:t> 2024</a:t>
            </a:r>
            <a:endParaRPr lang="en-US" sz="2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2AB291C8-2E9D-C0C5-B0DE-E5955817C0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6661188"/>
              </p:ext>
            </p:extLst>
          </p:nvPr>
        </p:nvGraphicFramePr>
        <p:xfrm>
          <a:off x="-1" y="674916"/>
          <a:ext cx="9141713" cy="6259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6468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4EE237-65D4-4E2E-9254-6125D67B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" y="1153572"/>
            <a:ext cx="3123168" cy="446116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6576A05-E1F9-DF29-A172-C1FCCB755E0D}"/>
              </a:ext>
            </a:extLst>
          </p:cNvPr>
          <p:cNvSpPr txBox="1"/>
          <p:nvPr/>
        </p:nvSpPr>
        <p:spPr>
          <a:xfrm>
            <a:off x="3199026" y="0"/>
            <a:ext cx="552635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b="1" dirty="0"/>
              <a:t>En conclusion, ce rapport d’orientation budgétaire s’inscrit dans un contexte de fortes contraintes budgétaires laissant que peu de place à de nouveaux développements de services pour l’année 2026, qui plus est en année d’élections municipales.</a:t>
            </a:r>
            <a:endParaRPr lang="fr-FR" dirty="0"/>
          </a:p>
          <a:p>
            <a:pPr algn="just"/>
            <a:r>
              <a:rPr lang="fr-FR" b="1" dirty="0"/>
              <a:t> </a:t>
            </a:r>
            <a:endParaRPr lang="fr-FR" dirty="0"/>
          </a:p>
          <a:p>
            <a:pPr algn="just"/>
            <a:r>
              <a:rPr lang="fr-FR" b="1" dirty="0"/>
              <a:t>Le CCAS s’est bien développé et étoffé ces dernières années et doit maintenant trouver de nouvelles marges de manœuvre financières pour maintenir un niveau de services élevé à destination des différents publics fragiles. Cela doit passer par la recherche de nouveaux financements externes, mais également par un questionnement sur le coût actuel de certains services à la population.</a:t>
            </a:r>
            <a:endParaRPr lang="fr-FR" dirty="0"/>
          </a:p>
          <a:p>
            <a:pPr algn="just"/>
            <a:r>
              <a:rPr lang="fr-FR" b="1" dirty="0"/>
              <a:t> </a:t>
            </a:r>
            <a:endParaRPr lang="fr-FR" dirty="0"/>
          </a:p>
          <a:p>
            <a:pPr algn="just"/>
            <a:r>
              <a:rPr lang="fr-FR" b="1" dirty="0"/>
              <a:t>En dépit de ces éléments, l’action du CCAS reste en vigilance constante par rapport au contexte sociétal, à l’accroissement des inégalités, à l’accumulation des crispations, aux défis économiques, sociaux et environnementaux auxquels la Ville de Mérignac et ses habitants doivent faire face.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8795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4EE237-65D4-4E2E-9254-6125D67B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" y="1153572"/>
            <a:ext cx="3123168" cy="446116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FFFF"/>
                </a:solidFill>
              </a:rPr>
              <a:t>ROB 2026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F36C4F-B2B1-4C2D-917C-0F9CB6285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763480"/>
            <a:ext cx="5179868" cy="609452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1500" dirty="0"/>
              <a:t>Le contexte</a:t>
            </a:r>
          </a:p>
          <a:p>
            <a:pPr>
              <a:lnSpc>
                <a:spcPct val="90000"/>
              </a:lnSpc>
            </a:pPr>
            <a:endParaRPr lang="fr-FR" sz="1500" dirty="0"/>
          </a:p>
          <a:p>
            <a:pPr>
              <a:lnSpc>
                <a:spcPct val="90000"/>
              </a:lnSpc>
            </a:pPr>
            <a:r>
              <a:rPr lang="fr-FR" sz="1500" dirty="0"/>
              <a:t>Les dépenses de fonctionnement</a:t>
            </a:r>
          </a:p>
          <a:p>
            <a:pPr marL="0" indent="0">
              <a:lnSpc>
                <a:spcPct val="90000"/>
              </a:lnSpc>
              <a:buNone/>
            </a:pPr>
            <a:endParaRPr lang="fr-FR" sz="1500" b="1" dirty="0"/>
          </a:p>
          <a:p>
            <a:pPr>
              <a:lnSpc>
                <a:spcPct val="90000"/>
              </a:lnSpc>
            </a:pPr>
            <a:r>
              <a:rPr lang="fr-FR" sz="1500" dirty="0"/>
              <a:t>Les dépenses de personnel</a:t>
            </a:r>
          </a:p>
          <a:p>
            <a:pPr marL="0" indent="0">
              <a:lnSpc>
                <a:spcPct val="90000"/>
              </a:lnSpc>
              <a:buNone/>
            </a:pPr>
            <a:endParaRPr lang="fr-FR" sz="1500" dirty="0"/>
          </a:p>
          <a:p>
            <a:pPr>
              <a:lnSpc>
                <a:spcPct val="90000"/>
              </a:lnSpc>
            </a:pPr>
            <a:r>
              <a:rPr lang="fr-FR" sz="1500" dirty="0"/>
              <a:t>Les recettes propres</a:t>
            </a:r>
          </a:p>
          <a:p>
            <a:pPr>
              <a:lnSpc>
                <a:spcPct val="90000"/>
              </a:lnSpc>
            </a:pPr>
            <a:endParaRPr lang="fr-FR" sz="1500" dirty="0"/>
          </a:p>
          <a:p>
            <a:pPr>
              <a:lnSpc>
                <a:spcPct val="90000"/>
              </a:lnSpc>
            </a:pPr>
            <a:r>
              <a:rPr lang="fr-FR" sz="1500" dirty="0"/>
              <a:t>La subvention d’équilibre</a:t>
            </a:r>
          </a:p>
          <a:p>
            <a:pPr>
              <a:lnSpc>
                <a:spcPct val="90000"/>
              </a:lnSpc>
            </a:pPr>
            <a:endParaRPr lang="fr-FR" sz="1500" dirty="0"/>
          </a:p>
          <a:p>
            <a:pPr marL="0" indent="0">
              <a:lnSpc>
                <a:spcPct val="90000"/>
              </a:lnSpc>
              <a:buNone/>
            </a:pPr>
            <a:endParaRPr lang="fr-FR" sz="1500" dirty="0"/>
          </a:p>
          <a:p>
            <a:pPr marL="0" indent="0">
              <a:lnSpc>
                <a:spcPct val="90000"/>
              </a:lnSpc>
              <a:buNone/>
            </a:pPr>
            <a:endParaRPr lang="fr-FR" sz="1500" dirty="0"/>
          </a:p>
          <a:p>
            <a:pPr marL="0" indent="0">
              <a:lnSpc>
                <a:spcPct val="90000"/>
              </a:lnSpc>
              <a:buNone/>
            </a:pPr>
            <a:endParaRPr lang="fr-FR" sz="1500" dirty="0"/>
          </a:p>
        </p:txBody>
      </p:sp>
    </p:spTree>
    <p:extLst>
      <p:ext uri="{BB962C8B-B14F-4D97-AF65-F5344CB8AC3E}">
        <p14:creationId xmlns:p14="http://schemas.microsoft.com/office/powerpoint/2010/main" val="1310450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9D9AA9D-4CD8-4CFA-BEA5-5A74F456C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530" y="1198418"/>
            <a:ext cx="2400300" cy="4461163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rgbClr val="FFFFFF"/>
                </a:solidFill>
              </a:rPr>
              <a:t>Le contexte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645EA4-06DE-4F81-BD67-E9CD47C73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104" y="201169"/>
            <a:ext cx="5228947" cy="613970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endParaRPr lang="fr-FR" sz="1800" u="sng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fr-FR" sz="1600" dirty="0"/>
              <a:t>L’inflation a nettement reflué ces deux dernières années. En 2024, l’inflation s’est établie à + 2 % et elle devrait s’établir à + 1 % d’ici la fin de l’année 2025.</a:t>
            </a:r>
          </a:p>
          <a:p>
            <a:pPr algn="just"/>
            <a:endParaRPr lang="fr-FR" sz="1600" dirty="0"/>
          </a:p>
          <a:p>
            <a:pPr algn="just"/>
            <a:r>
              <a:rPr lang="fr-FR" sz="1600" dirty="0"/>
              <a:t>Augmentation structurelle des dépenses de personnel avec la hausse du taux de cotisation CNRACL sur 4 ans, de 2025 à 2028. </a:t>
            </a:r>
          </a:p>
          <a:p>
            <a:pPr algn="just"/>
            <a:endParaRPr lang="fr-FR" sz="1600" dirty="0"/>
          </a:p>
          <a:p>
            <a:pPr algn="just"/>
            <a:r>
              <a:rPr lang="fr-FR" sz="1600" dirty="0"/>
              <a:t>Taux de cotisation CNRACL à 34,65 % en 2025 et à 37,65 % en 2026.</a:t>
            </a:r>
          </a:p>
          <a:p>
            <a:pPr algn="just"/>
            <a:endParaRPr lang="fr-FR" sz="1600" dirty="0"/>
          </a:p>
          <a:p>
            <a:pPr algn="just"/>
            <a:r>
              <a:rPr lang="fr-FR" sz="1600" dirty="0"/>
              <a:t>Le marché de l’emploi territorial reste tendu avec peu de perspectives d’amélioration en 2026. 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fr-FR" sz="1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4009979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079" y="0"/>
            <a:ext cx="7879842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1512994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BE1866E-5CD4-1B31-4A94-ED401935D7E3}"/>
              </a:ext>
            </a:extLst>
          </p:cNvPr>
          <p:cNvSpPr txBox="1"/>
          <p:nvPr/>
        </p:nvSpPr>
        <p:spPr>
          <a:xfrm>
            <a:off x="1123025" y="690542"/>
            <a:ext cx="66227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Répartition des dépenses de fonctionnement par chapitre 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fr-FR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Compte administratif 2025 prévisionnel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AA39E0EE-013F-4E68-B01E-0264F66AC2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5073358"/>
              </p:ext>
            </p:extLst>
          </p:nvPr>
        </p:nvGraphicFramePr>
        <p:xfrm>
          <a:off x="632078" y="1930400"/>
          <a:ext cx="7878699" cy="4388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440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25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C2F4848-1EE3-462F-8C36-E6103C9D2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334644"/>
            <a:ext cx="7882128" cy="1076914"/>
          </a:xfrm>
        </p:spPr>
        <p:txBody>
          <a:bodyPr anchor="ctr">
            <a:normAutofit fontScale="90000"/>
          </a:bodyPr>
          <a:lstStyle/>
          <a:p>
            <a:r>
              <a:rPr lang="fr-FR" sz="3500" dirty="0"/>
              <a:t>L’évolution des dépenses de fonctionnement</a:t>
            </a:r>
          </a:p>
        </p:txBody>
      </p:sp>
      <p:sp>
        <p:nvSpPr>
          <p:cNvPr id="35" name="Rectangle 27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079" y="0"/>
            <a:ext cx="7879842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6" name="Rectangle 29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1512994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75E81B13-A89C-B4A1-930C-BD3446BBFD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5591"/>
              </p:ext>
            </p:extLst>
          </p:nvPr>
        </p:nvGraphicFramePr>
        <p:xfrm>
          <a:off x="630936" y="2130552"/>
          <a:ext cx="7882127" cy="294902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869032">
                  <a:extLst>
                    <a:ext uri="{9D8B030D-6E8A-4147-A177-3AD203B41FA5}">
                      <a16:colId xmlns:a16="http://schemas.microsoft.com/office/drawing/2014/main" val="2766503015"/>
                    </a:ext>
                  </a:extLst>
                </a:gridCol>
                <a:gridCol w="1002619">
                  <a:extLst>
                    <a:ext uri="{9D8B030D-6E8A-4147-A177-3AD203B41FA5}">
                      <a16:colId xmlns:a16="http://schemas.microsoft.com/office/drawing/2014/main" val="3958382690"/>
                    </a:ext>
                  </a:extLst>
                </a:gridCol>
                <a:gridCol w="1002619">
                  <a:extLst>
                    <a:ext uri="{9D8B030D-6E8A-4147-A177-3AD203B41FA5}">
                      <a16:colId xmlns:a16="http://schemas.microsoft.com/office/drawing/2014/main" val="858268975"/>
                    </a:ext>
                  </a:extLst>
                </a:gridCol>
                <a:gridCol w="1002619">
                  <a:extLst>
                    <a:ext uri="{9D8B030D-6E8A-4147-A177-3AD203B41FA5}">
                      <a16:colId xmlns:a16="http://schemas.microsoft.com/office/drawing/2014/main" val="4293949793"/>
                    </a:ext>
                  </a:extLst>
                </a:gridCol>
                <a:gridCol w="1002619">
                  <a:extLst>
                    <a:ext uri="{9D8B030D-6E8A-4147-A177-3AD203B41FA5}">
                      <a16:colId xmlns:a16="http://schemas.microsoft.com/office/drawing/2014/main" val="3223188641"/>
                    </a:ext>
                  </a:extLst>
                </a:gridCol>
                <a:gridCol w="1002619">
                  <a:extLst>
                    <a:ext uri="{9D8B030D-6E8A-4147-A177-3AD203B41FA5}">
                      <a16:colId xmlns:a16="http://schemas.microsoft.com/office/drawing/2014/main" val="3660919620"/>
                    </a:ext>
                  </a:extLst>
                </a:gridCol>
              </a:tblGrid>
              <a:tr h="48695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  <a:effectLst/>
                        </a:rPr>
                        <a:t>Dépenses de fonctionnement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  <a:effectLst/>
                        </a:rPr>
                        <a:t> CA 2021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  <a:effectLst/>
                        </a:rPr>
                        <a:t> CA 2022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  <a:effectLst/>
                        </a:rPr>
                        <a:t> CA 2023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  <a:effectLst/>
                        </a:rPr>
                        <a:t> CA 2024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  <a:effectLst/>
                        </a:rPr>
                        <a:t>Pré-CA 2025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21560778"/>
                  </a:ext>
                </a:extLst>
              </a:tr>
              <a:tr h="4869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  <a:effectLst/>
                        </a:rPr>
                        <a:t>Charges à caractère général – 011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1 185 337 €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1 304 454 €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1 709 520 €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1 758 278 €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1 604 193 €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21606607"/>
                  </a:ext>
                </a:extLst>
              </a:tr>
              <a:tr h="4869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  <a:effectLst/>
                        </a:rPr>
                        <a:t>Charges de personnel – 012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3 102 039 €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3 339 520 €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3 616 982 €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3 894 855 €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4 200 000 €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07011888"/>
                  </a:ext>
                </a:extLst>
              </a:tr>
              <a:tr h="5142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  <a:effectLst/>
                        </a:rPr>
                        <a:t>Autres charges de gestion courante - 65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1 038 308 €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923 121 €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1 231 631 €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1 166 545 €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1 213 000 €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39530041"/>
                  </a:ext>
                </a:extLst>
              </a:tr>
              <a:tr h="4869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  <a:effectLst/>
                        </a:rPr>
                        <a:t>Charges exceptionnelles – 67</a:t>
                      </a:r>
                      <a:endParaRPr lang="fr-F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19 €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383 €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383 €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896 €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2 000 €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23213260"/>
                  </a:ext>
                </a:extLst>
              </a:tr>
              <a:tr h="48695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fr-FR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effectLst/>
                        </a:rPr>
                        <a:t>5 325 703 €</a:t>
                      </a:r>
                      <a:endParaRPr lang="fr-FR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effectLst/>
                        </a:rPr>
                        <a:t>5 567 480 €</a:t>
                      </a:r>
                      <a:endParaRPr lang="fr-FR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effectLst/>
                        </a:rPr>
                        <a:t>6 558 517 €</a:t>
                      </a:r>
                      <a:endParaRPr lang="fr-FR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effectLst/>
                        </a:rPr>
                        <a:t>6 820 574 €</a:t>
                      </a:r>
                      <a:endParaRPr lang="fr-FR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effectLst/>
                        </a:rPr>
                        <a:t>7 019 193 €</a:t>
                      </a:r>
                      <a:endParaRPr lang="fr-FR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189992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302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EC5B264-F0D5-4E5E-ACDA-88F94A96A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334644"/>
            <a:ext cx="7882128" cy="107691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700" u="sng" dirty="0">
                <a:effectLst/>
                <a:ea typeface="Times New Roman" panose="02020603050405020304" pitchFamily="18" charset="0"/>
              </a:rPr>
              <a:t>Répartition des postes de dépenses des charges à caractère général (chapitre 011) – BP 2026</a:t>
            </a:r>
            <a:endParaRPr lang="fr-FR" sz="35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079" y="0"/>
            <a:ext cx="7879842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1512994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89A530C1-F370-64AA-ABC1-F480FFB1EA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6392990"/>
              </p:ext>
            </p:extLst>
          </p:nvPr>
        </p:nvGraphicFramePr>
        <p:xfrm>
          <a:off x="632079" y="1651006"/>
          <a:ext cx="7734681" cy="5024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8139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4EE237-65D4-4E2E-9254-6125D67B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" y="1153572"/>
            <a:ext cx="3123168" cy="446116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FFFF"/>
                </a:solidFill>
              </a:rPr>
              <a:t>Quelles évolutions en 2026 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CAB4FBB-15E8-552A-4510-2B2AC55867B6}"/>
              </a:ext>
            </a:extLst>
          </p:cNvPr>
          <p:cNvSpPr txBox="1"/>
          <p:nvPr/>
        </p:nvSpPr>
        <p:spPr>
          <a:xfrm>
            <a:off x="3125454" y="188323"/>
            <a:ext cx="5508593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fr-FR" sz="16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 résidence autonomie Plein Ciel :</a:t>
            </a:r>
          </a:p>
          <a:p>
            <a:pPr algn="just"/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fr-FR" dirty="0"/>
              <a:t>Le CCAS de Mérignac avait confié en 2018, pour une durée de douze ans, la gestion et l’exploitation de la résidence autonomie Plein Ciel à la société Philogéris Service Public. 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Le 8 septembre 2025, le conseil d’administration du CCAS a pris la décision de résilier le contrat de DSP (délégation de service public) au 31 décembre 2025. </a:t>
            </a:r>
          </a:p>
          <a:p>
            <a:pPr algn="just"/>
            <a:r>
              <a:rPr lang="fr-FR" dirty="0"/>
              <a:t>Cette fin de contrat est motivée par une faute du délégataire qui n’honorait pas les paiements de loyers dus au bailleur social Aquitanis.</a:t>
            </a:r>
          </a:p>
          <a:p>
            <a:pPr algn="just"/>
            <a:r>
              <a:rPr lang="fr-FR" dirty="0"/>
              <a:t> </a:t>
            </a:r>
          </a:p>
          <a:p>
            <a:pPr algn="just"/>
            <a:r>
              <a:rPr lang="fr-FR" dirty="0"/>
              <a:t>Cela implique une reprise en régie de la résidence autonomie (41 logements) et la création d’un budget annexe spécifique (M22). 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Il est estimé pour la première année de fonctionnement de la résidence un déficit d’exercice de 200 000 euros mini.</a:t>
            </a:r>
          </a:p>
        </p:txBody>
      </p:sp>
    </p:spTree>
    <p:extLst>
      <p:ext uri="{BB962C8B-B14F-4D97-AF65-F5344CB8AC3E}">
        <p14:creationId xmlns:p14="http://schemas.microsoft.com/office/powerpoint/2010/main" val="3273576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4EE237-65D4-4E2E-9254-6125D67B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" y="1153572"/>
            <a:ext cx="3123168" cy="446116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FFFF"/>
                </a:solidFill>
              </a:rPr>
              <a:t>Quelles évolutions en 2026 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CAB4FBB-15E8-552A-4510-2B2AC55867B6}"/>
              </a:ext>
            </a:extLst>
          </p:cNvPr>
          <p:cNvSpPr txBox="1"/>
          <p:nvPr/>
        </p:nvSpPr>
        <p:spPr>
          <a:xfrm>
            <a:off x="3125454" y="188323"/>
            <a:ext cx="5725938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fr-FR" sz="1600" u="sng" strike="noStrike" dirty="0">
                <a:latin typeface="Arial" panose="020B0604020202020204" pitchFamily="34" charset="0"/>
                <a:ea typeface="Times New Roman" panose="02020603050405020304" pitchFamily="18" charset="0"/>
              </a:rPr>
              <a:t>Foyers restaurants et portage de repas</a:t>
            </a:r>
            <a:r>
              <a:rPr lang="fr-FR" sz="16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:</a:t>
            </a:r>
          </a:p>
          <a:p>
            <a:pPr algn="just"/>
            <a:endParaRPr lang="fr-FR" sz="16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fr-FR" dirty="0"/>
              <a:t>Le montant des dépenses relatives au portage de repas et aux foyers restaurants seniors est estimé à 1 296 000 euros, soit 75 % des dépenses du chapitre 011.</a:t>
            </a:r>
          </a:p>
          <a:p>
            <a:pPr algn="just"/>
            <a:r>
              <a:rPr lang="fr-FR" dirty="0"/>
              <a:t> </a:t>
            </a:r>
          </a:p>
          <a:p>
            <a:pPr algn="just"/>
            <a:r>
              <a:rPr lang="fr-FR" dirty="0"/>
              <a:t>Depuis le 1</a:t>
            </a:r>
            <a:r>
              <a:rPr lang="fr-FR" baseline="30000" dirty="0"/>
              <a:t>er</a:t>
            </a:r>
            <a:r>
              <a:rPr lang="fr-FR" dirty="0"/>
              <a:t> septembre 2024, et pour une durée de quatre ans, un prestataire externe (</a:t>
            </a:r>
            <a:r>
              <a:rPr lang="fr-FR" dirty="0" err="1"/>
              <a:t>Alium</a:t>
            </a:r>
            <a:r>
              <a:rPr lang="fr-FR" dirty="0"/>
              <a:t>) confectionne les repas pour le portage à domicile.</a:t>
            </a:r>
          </a:p>
          <a:p>
            <a:pPr algn="just"/>
            <a:r>
              <a:rPr lang="fr-FR" dirty="0"/>
              <a:t> </a:t>
            </a:r>
          </a:p>
          <a:p>
            <a:pPr algn="just"/>
            <a:r>
              <a:rPr lang="fr-FR" dirty="0"/>
              <a:t>L’externalisation de cette prestation a un coût moins important que celui de La Cuisine. En 2026, le CCAS expérimentera l’utilisation de contenants réutilisables pour le portage de repas. 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La Cuisine augmentera ses tarifs au 1</a:t>
            </a:r>
            <a:r>
              <a:rPr lang="fr-FR" baseline="30000" dirty="0"/>
              <a:t>er</a:t>
            </a:r>
            <a:r>
              <a:rPr lang="fr-FR" dirty="0"/>
              <a:t> janvier 2026 :           + 1,05 € pour les repas seniors. Cela représente une augmentation de + 36 750 € à l’année</a:t>
            </a:r>
          </a:p>
        </p:txBody>
      </p:sp>
    </p:spTree>
    <p:extLst>
      <p:ext uri="{BB962C8B-B14F-4D97-AF65-F5344CB8AC3E}">
        <p14:creationId xmlns:p14="http://schemas.microsoft.com/office/powerpoint/2010/main" val="3518000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E4EE237-65D4-4E2E-9254-6125D67B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" y="1153572"/>
            <a:ext cx="3123168" cy="446116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FFFF"/>
                </a:solidFill>
              </a:rPr>
              <a:t>Quelles évolutions en 2026 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102B787-9D4C-B24A-CFCF-D17B4DB0BE46}"/>
              </a:ext>
            </a:extLst>
          </p:cNvPr>
          <p:cNvSpPr txBox="1"/>
          <p:nvPr/>
        </p:nvSpPr>
        <p:spPr>
          <a:xfrm>
            <a:off x="3165403" y="238503"/>
            <a:ext cx="5641140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800" u="none" strike="noStrike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fr-FR" sz="1600" u="sng" strike="noStrike" dirty="0">
                <a:latin typeface="Arial" panose="020B0604020202020204" pitchFamily="34" charset="0"/>
                <a:ea typeface="Times New Roman" panose="02020603050405020304" pitchFamily="18" charset="0"/>
              </a:rPr>
              <a:t>Hébergements</a:t>
            </a:r>
            <a:r>
              <a:rPr lang="fr-FR" sz="16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:</a:t>
            </a:r>
          </a:p>
          <a:p>
            <a:pPr algn="just"/>
            <a:r>
              <a:rPr lang="fr-FR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dirty="0"/>
              <a:t>L’objectif de capter 15 agréments ALT a été atteint en fin d’année 2023. En 2025, un nouveau logement (T4) a intégré le parc de logements ALT portant le nombre de logements ALT à 16.</a:t>
            </a:r>
          </a:p>
          <a:p>
            <a:pPr algn="just"/>
            <a:r>
              <a:rPr lang="fr-FR" dirty="0"/>
              <a:t> </a:t>
            </a:r>
          </a:p>
          <a:p>
            <a:pPr algn="just"/>
            <a:r>
              <a:rPr lang="fr-FR" dirty="0"/>
              <a:t>Le CCAS de Mérignac continue de se tenir à disposition de l’Etat dans le cadre du Plan Hiver, selon la disponibilité de logement et est mobilisable en cas de Plan Grand Froid.</a:t>
            </a:r>
          </a:p>
          <a:p>
            <a:pPr algn="just"/>
            <a:r>
              <a:rPr lang="fr-FR" dirty="0"/>
              <a:t> </a:t>
            </a:r>
          </a:p>
          <a:p>
            <a:pPr algn="just"/>
            <a:r>
              <a:rPr lang="fr-FR" dirty="0"/>
              <a:t>Depuis 2024, le CCAS dispose d’un logement pour hommes seuls travailleurs pauvres et/ou victimes de violences intrafamiliales. </a:t>
            </a:r>
          </a:p>
        </p:txBody>
      </p:sp>
    </p:spTree>
    <p:extLst>
      <p:ext uri="{BB962C8B-B14F-4D97-AF65-F5344CB8AC3E}">
        <p14:creationId xmlns:p14="http://schemas.microsoft.com/office/powerpoint/2010/main" val="14004105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60a6acb-6c03-40e7-9793-2ca110f31f1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153A3477527742875033359C771317" ma:contentTypeVersion="11" ma:contentTypeDescription="Crée un document." ma:contentTypeScope="" ma:versionID="f2c1f666d68b5b4aa18a53241fa1faf3">
  <xsd:schema xmlns:xsd="http://www.w3.org/2001/XMLSchema" xmlns:xs="http://www.w3.org/2001/XMLSchema" xmlns:p="http://schemas.microsoft.com/office/2006/metadata/properties" xmlns:ns2="460a6acb-6c03-40e7-9793-2ca110f31f19" targetNamespace="http://schemas.microsoft.com/office/2006/metadata/properties" ma:root="true" ma:fieldsID="664a8c4c5f45c726135d4cccf5c6eaab" ns2:_="">
    <xsd:import namespace="460a6acb-6c03-40e7-9793-2ca110f31f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0a6acb-6c03-40e7-9793-2ca110f31f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db167985-3631-4ec7-acf1-124f178307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23D6A8-0FFB-4A3B-8028-D6A04AF4DD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DFCC39-90EF-43CE-BEAF-F4F81F81188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0509dd27-a7aa-4bb8-9ab2-d31f9278fd90"/>
    <ds:schemaRef ds:uri="http://www.w3.org/XML/1998/namespace"/>
    <ds:schemaRef ds:uri="460a6acb-6c03-40e7-9793-2ca110f31f19"/>
  </ds:schemaRefs>
</ds:datastoreItem>
</file>

<file path=customXml/itemProps3.xml><?xml version="1.0" encoding="utf-8"?>
<ds:datastoreItem xmlns:ds="http://schemas.openxmlformats.org/officeDocument/2006/customXml" ds:itemID="{26774412-B611-41E0-8C8E-62FDEE887FDA}"/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1536</Words>
  <Application>Microsoft Office PowerPoint</Application>
  <PresentationFormat>Affichage à l'écran (4:3)</PresentationFormat>
  <Paragraphs>253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ROB 2026</vt:lpstr>
      <vt:lpstr>Le contexte</vt:lpstr>
      <vt:lpstr>Présentation PowerPoint</vt:lpstr>
      <vt:lpstr>L’évolution des dépenses de fonctionnement</vt:lpstr>
      <vt:lpstr>Répartition des postes de dépenses des charges à caractère général (chapitre 011) – BP 2026</vt:lpstr>
      <vt:lpstr>Quelles évolutions en 2026 ?</vt:lpstr>
      <vt:lpstr>Quelles évolutions en 2026 ?</vt:lpstr>
      <vt:lpstr>Quelles évolutions en 2026 ?</vt:lpstr>
      <vt:lpstr>Répartition par thématique des secours organismes 2025 </vt:lpstr>
      <vt:lpstr>Les orientations budgétaires 2026 du CCAS de Mérignac Synthèse</vt:lpstr>
      <vt:lpstr>Les dépenses de personnel</vt:lpstr>
      <vt:lpstr>Les dépenses de personnel pour l’année 2026 du CCAS de Mérignac Synthèse</vt:lpstr>
      <vt:lpstr>Les recettes</vt:lpstr>
      <vt:lpstr>La subvention d’équilibre</vt:lpstr>
      <vt:lpstr>L’utilisation de la subvention d’équilibre en 2024</vt:lpstr>
      <vt:lpstr>Conclusion</vt:lpstr>
    </vt:vector>
  </TitlesOfParts>
  <Company>Mairie de Merignac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Bertand Motet</dc:creator>
  <cp:lastModifiedBy>POCQUET Florian</cp:lastModifiedBy>
  <cp:revision>32</cp:revision>
  <cp:lastPrinted>2021-09-06T15:36:17Z</cp:lastPrinted>
  <dcterms:created xsi:type="dcterms:W3CDTF">2016-12-07T14:39:07Z</dcterms:created>
  <dcterms:modified xsi:type="dcterms:W3CDTF">2025-11-21T09:25:33Z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0x010100C1153A3477527742875033359C771317</vt:lpwstr>
  </property>
  <property fmtid="{D5CDD505-2E9C-101B-9397-08002B2CF9AE}" pid="3" name="_ExtendedDescription">
    <vt:lpwstr>Source#\\MERFIC\E$\PAV\DAF\3-DIRECTION DAF\1- DAF\1-Finances\Budget\2- CCAS\2024\CCAS\ROB\Présentation ROB 2024 CCAS - 04.12.2023.pptx|Cible#https&amp;#58;//bdx.sharepoint.com/sites/DAF-MER-DIRECTIONDAF_https&amp;#58;//bdx.sharepoint.com/sites/DAF-MER-DIRECTIONDAF/Documents%20partages_DIRECTION DAF//DIRECTION DAF/PAV/DAF/3-DIRECTION DAF/1- DAF/1-Finances/Budget/2- CCAS/2024/CCAS/ROB/Présentation ROB 2024 CCAS - 04.12.2023.pptx|DateDernierAcces#07/12/2023 21&amp;#58;42&amp;#58;50</vt:lpwstr>
  </property>
  <property fmtid="{D5CDD505-2E9C-101B-9397-08002B2CF9AE}" pid="4" name="MediaServiceImageTags">
    <vt:lpwstr/>
  </property>
</Properties>
</file>